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64" r:id="rId2"/>
    <p:sldId id="726" r:id="rId3"/>
    <p:sldId id="734" r:id="rId4"/>
    <p:sldId id="736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35" r:id="rId19"/>
    <p:sldId id="751" r:id="rId20"/>
    <p:sldId id="737" r:id="rId21"/>
    <p:sldId id="316" r:id="rId22"/>
    <p:sldId id="317" r:id="rId23"/>
    <p:sldId id="293" r:id="rId24"/>
    <p:sldId id="270" r:id="rId25"/>
    <p:sldId id="272" r:id="rId26"/>
    <p:sldId id="273" r:id="rId27"/>
    <p:sldId id="274" r:id="rId28"/>
    <p:sldId id="275" r:id="rId29"/>
    <p:sldId id="276" r:id="rId30"/>
    <p:sldId id="277" r:id="rId31"/>
    <p:sldId id="279" r:id="rId32"/>
    <p:sldId id="278" r:id="rId33"/>
    <p:sldId id="294" r:id="rId34"/>
    <p:sldId id="295" r:id="rId35"/>
    <p:sldId id="318" r:id="rId36"/>
    <p:sldId id="319" r:id="rId37"/>
    <p:sldId id="296" r:id="rId38"/>
    <p:sldId id="327" r:id="rId39"/>
    <p:sldId id="321" r:id="rId40"/>
    <p:sldId id="297" r:id="rId41"/>
    <p:sldId id="322" r:id="rId42"/>
    <p:sldId id="299" r:id="rId43"/>
    <p:sldId id="326" r:id="rId44"/>
    <p:sldId id="324" r:id="rId45"/>
    <p:sldId id="325" r:id="rId46"/>
    <p:sldId id="328" r:id="rId47"/>
    <p:sldId id="302" r:id="rId48"/>
    <p:sldId id="344" r:id="rId49"/>
    <p:sldId id="300" r:id="rId50"/>
    <p:sldId id="752" r:id="rId51"/>
    <p:sldId id="753" r:id="rId52"/>
    <p:sldId id="267" r:id="rId5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, Tim [ISBA]" initials="ST[" lastIdx="2" clrIdx="0">
    <p:extLst>
      <p:ext uri="{19B8F6BF-5375-455C-9EA6-DF929625EA0E}">
        <p15:presenceInfo xmlns:p15="http://schemas.microsoft.com/office/powerpoint/2012/main" userId="S::timsmith@iastate.edu::f31654f8-e825-44b9-9f42-ae59432b1e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47"/>
    <a:srgbClr val="ECEAD1"/>
    <a:srgbClr val="CFC493"/>
    <a:srgbClr val="466069"/>
    <a:srgbClr val="7E9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534" autoAdjust="0"/>
  </p:normalViewPr>
  <p:slideViewPr>
    <p:cSldViewPr snapToGrid="0" snapToObjects="1">
      <p:cViewPr varScale="1">
        <p:scale>
          <a:sx n="192" d="100"/>
          <a:sy n="192" d="100"/>
        </p:scale>
        <p:origin x="10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4" d="100"/>
          <a:sy n="194" d="100"/>
        </p:scale>
        <p:origin x="1518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5376C-9A93-4286-A919-CFCA4B03E74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50BC1-4EC3-450B-9FF3-D8E80A33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9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65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97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77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E1126"/>
                </a:solidFill>
              </a:rPr>
              <a:t>0.19097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8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98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CE1126"/>
                </a:solidFill>
              </a:rPr>
              <a:t>0.19097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0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35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1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50BC1-4EC3-450B-9FF3-D8E80A334F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9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8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8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86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48573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438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918853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71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15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07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43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5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715001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966503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3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46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5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07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746951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17663222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479463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086464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305109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79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1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74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13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120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37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12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102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30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560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040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4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443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3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901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1245947"/>
            <a:ext cx="8223161" cy="30861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715000" y="4667066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1126460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862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6" r:id="rId52"/>
    <p:sldLayoutId id="2147483717" r:id="rId53"/>
    <p:sldLayoutId id="2147483718" r:id="rId5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LabelEncoder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5" Type="http://schemas.openxmlformats.org/officeDocument/2006/relationships/hyperlink" Target="https://web.archive.org/web/19980715013250/http:/cm.bell-labs.com/cm/ms/what/shannonday/shannon1948.pdf" TargetMode="Externa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ISM 6136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Dr. Tim Smith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1BC-D37E-D772-6F00-6045E2C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Measures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D6A8-56A1-962E-75CC-1071B67D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</a:t>
            </a:r>
          </a:p>
          <a:p>
            <a:r>
              <a:rPr lang="en-US" dirty="0"/>
              <a:t>Ordinal</a:t>
            </a:r>
          </a:p>
          <a:p>
            <a:r>
              <a:rPr lang="en-US" dirty="0"/>
              <a:t>Interval</a:t>
            </a:r>
          </a:p>
          <a:p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57949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1BC-D37E-D772-6F00-6045E2C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D6A8-56A1-962E-75CC-1071B67D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Categorizing your data by labelling them in mutually exclusive groups, but with no order between the categories.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City of birth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Ethnicity</a:t>
            </a:r>
          </a:p>
          <a:p>
            <a:pPr lvl="1"/>
            <a:r>
              <a:rPr lang="en-US" dirty="0"/>
              <a:t>Car brands</a:t>
            </a:r>
          </a:p>
          <a:p>
            <a:pPr lvl="1"/>
            <a:r>
              <a:rPr lang="en-US" dirty="0"/>
              <a:t>Marital status</a:t>
            </a:r>
          </a:p>
        </p:txBody>
      </p:sp>
    </p:spTree>
    <p:extLst>
      <p:ext uri="{BB962C8B-B14F-4D97-AF65-F5344CB8AC3E}">
        <p14:creationId xmlns:p14="http://schemas.microsoft.com/office/powerpoint/2010/main" val="288303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1BC-D37E-D772-6F00-6045E2C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D6A8-56A1-962E-75CC-1071B67D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Categorize and rank your data in an order, but you cannot say anything about the intervals between the rankings.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Top 5 Olympic medalists</a:t>
            </a:r>
          </a:p>
          <a:p>
            <a:pPr lvl="1"/>
            <a:r>
              <a:rPr lang="en-US" dirty="0"/>
              <a:t>Language ability (e.g., beginner, intermediate, fluent)</a:t>
            </a:r>
          </a:p>
          <a:p>
            <a:pPr lvl="1"/>
            <a:r>
              <a:rPr lang="en-US" dirty="0"/>
              <a:t>Likert-type questions  (e.g., very dissatisfied to very satisfied)</a:t>
            </a:r>
          </a:p>
        </p:txBody>
      </p:sp>
    </p:spTree>
    <p:extLst>
      <p:ext uri="{BB962C8B-B14F-4D97-AF65-F5344CB8AC3E}">
        <p14:creationId xmlns:p14="http://schemas.microsoft.com/office/powerpoint/2010/main" val="422896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1BC-D37E-D772-6F00-6045E2C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D6A8-56A1-962E-75CC-1071B67D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Categorize, rank, and infer equal intervals between neighboring data points, but there is no true zero point.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Test scores (e.g., IQ or exams)</a:t>
            </a:r>
          </a:p>
          <a:p>
            <a:pPr lvl="1"/>
            <a:r>
              <a:rPr lang="en-US" dirty="0"/>
              <a:t>Personality inventories</a:t>
            </a:r>
          </a:p>
          <a:p>
            <a:pPr lvl="1"/>
            <a:r>
              <a:rPr lang="en-US" dirty="0"/>
              <a:t>Temperature in Fahrenheit of </a:t>
            </a:r>
            <a:r>
              <a:rPr lang="en-US" dirty="0" err="1"/>
              <a:t>Celcius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1BC-D37E-D772-6F00-6045E2C4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D6A8-56A1-962E-75CC-1071B67D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categorize, rank, and infer equal intervals between neighboring data points, </a:t>
            </a:r>
            <a:r>
              <a:rPr lang="en-US" u="sng" dirty="0"/>
              <a:t>and there is a true zero point</a:t>
            </a:r>
            <a:r>
              <a:rPr lang="en-US" dirty="0"/>
              <a:t>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Weight</a:t>
            </a:r>
          </a:p>
          <a:p>
            <a:pPr lvl="1"/>
            <a:r>
              <a:rPr lang="en-US" dirty="0"/>
              <a:t>Temperature in Kelvin</a:t>
            </a:r>
          </a:p>
        </p:txBody>
      </p:sp>
    </p:spTree>
    <p:extLst>
      <p:ext uri="{BB962C8B-B14F-4D97-AF65-F5344CB8AC3E}">
        <p14:creationId xmlns:p14="http://schemas.microsoft.com/office/powerpoint/2010/main" val="194667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B7B7-CDAA-55F0-8DFB-12998596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4086"/>
            <a:ext cx="7886700" cy="994172"/>
          </a:xfrm>
        </p:spPr>
        <p:txBody>
          <a:bodyPr/>
          <a:lstStyle/>
          <a:p>
            <a:r>
              <a:rPr lang="en-US" dirty="0"/>
              <a:t>From machine learning perspective…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A9CBC-2EB3-AC4F-FFE6-EE57BE3E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7" t="2009" r="2984"/>
          <a:stretch/>
        </p:blipFill>
        <p:spPr>
          <a:xfrm>
            <a:off x="1113183" y="854765"/>
            <a:ext cx="7316401" cy="3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A11F-7282-1251-E4D4-5946B032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One-Hot and Dummy Encoding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16717F-6C92-DCF4-393B-F0D754C41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55" y="1268016"/>
            <a:ext cx="4271384" cy="15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F9924E-41BD-94B0-BAF9-966DC198B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55" y="2989719"/>
            <a:ext cx="3618119" cy="15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52A2F-F847-F2E6-ADCC-7DC50355C34E}"/>
              </a:ext>
            </a:extLst>
          </p:cNvPr>
          <p:cNvSpPr txBox="1"/>
          <p:nvPr/>
        </p:nvSpPr>
        <p:spPr>
          <a:xfrm>
            <a:off x="4638261" y="3187197"/>
            <a:ext cx="3936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pd.</a:t>
            </a:r>
            <a:r>
              <a:rPr lang="en-US" sz="1100" b="1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get_dummies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(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data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prefix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dummy_na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</a:t>
            </a:r>
            <a:r>
              <a:rPr lang="en-US" sz="1100" b="1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columns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1" i="1" u="none" strike="noStrike" dirty="0" err="1">
                <a:solidFill>
                  <a:srgbClr val="FF0000"/>
                </a:solidFill>
                <a:effectLst/>
                <a:latin typeface="Courier" pitchFamily="2" charset="0"/>
              </a:rPr>
              <a:t>drop_first</a:t>
            </a:r>
            <a:r>
              <a:rPr lang="en-US" sz="1100" b="1" i="1" u="none" strike="noStrike" dirty="0">
                <a:solidFill>
                  <a:srgbClr val="FF0000"/>
                </a:solidFill>
                <a:effectLst/>
                <a:latin typeface="Courier" pitchFamily="2" charset="0"/>
              </a:rPr>
              <a:t>=True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)</a:t>
            </a:r>
            <a:endParaRPr lang="en-US" sz="11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65EAA-7FE6-D4D2-83A8-782AC4CF6098}"/>
              </a:ext>
            </a:extLst>
          </p:cNvPr>
          <p:cNvSpPr txBox="1"/>
          <p:nvPr/>
        </p:nvSpPr>
        <p:spPr>
          <a:xfrm>
            <a:off x="5066238" y="1545015"/>
            <a:ext cx="3936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pd.</a:t>
            </a:r>
            <a:r>
              <a:rPr lang="en-US" sz="1100" b="1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get_dummies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(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data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prefix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dummy_na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</a:t>
            </a:r>
            <a:r>
              <a:rPr lang="en-US" sz="1100" b="1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columns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1" i="1" u="none" strike="noStrike" dirty="0" err="1">
                <a:solidFill>
                  <a:srgbClr val="FF0000"/>
                </a:solidFill>
                <a:effectLst/>
                <a:latin typeface="Courier" pitchFamily="2" charset="0"/>
              </a:rPr>
              <a:t>drop_first</a:t>
            </a:r>
            <a:r>
              <a:rPr lang="en-US" sz="1100" b="1" i="1" u="none" strike="noStrike" dirty="0">
                <a:solidFill>
                  <a:srgbClr val="FF0000"/>
                </a:solidFill>
                <a:effectLst/>
                <a:latin typeface="Courier" pitchFamily="2" charset="0"/>
              </a:rPr>
              <a:t>=False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)</a:t>
            </a:r>
            <a:endParaRPr lang="en-US" sz="11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58BCC-4B0E-5E71-1252-CE8A2C62AFFB}"/>
              </a:ext>
            </a:extLst>
          </p:cNvPr>
          <p:cNvSpPr txBox="1"/>
          <p:nvPr/>
        </p:nvSpPr>
        <p:spPr>
          <a:xfrm>
            <a:off x="5066239" y="2193309"/>
            <a:ext cx="3936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ohe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 = </a:t>
            </a:r>
            <a:r>
              <a:rPr lang="en-US" sz="1100" b="1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OneHotEncoder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(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categories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drop=None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sparse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)</a:t>
            </a:r>
            <a:endParaRPr lang="en-US" sz="11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3D0E2-F39F-3A61-5030-3CA7EC1F6565}"/>
              </a:ext>
            </a:extLst>
          </p:cNvPr>
          <p:cNvSpPr txBox="1"/>
          <p:nvPr/>
        </p:nvSpPr>
        <p:spPr>
          <a:xfrm>
            <a:off x="4638261" y="3975727"/>
            <a:ext cx="39361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ohe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 = </a:t>
            </a:r>
            <a:r>
              <a:rPr lang="en-US" sz="1100" b="1" i="0" u="none" strike="noStrike" dirty="0" err="1">
                <a:solidFill>
                  <a:srgbClr val="292929"/>
                </a:solidFill>
                <a:effectLst/>
                <a:latin typeface="Courier" pitchFamily="2" charset="0"/>
              </a:rPr>
              <a:t>OneHotEncoder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(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categories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drop=‘first’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, </a:t>
            </a:r>
            <a:r>
              <a:rPr lang="en-US" sz="1100" b="0" i="1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sparse</a:t>
            </a:r>
            <a:r>
              <a:rPr lang="en-US" sz="1100" b="0" i="0" u="none" strike="noStrike" dirty="0">
                <a:solidFill>
                  <a:srgbClr val="292929"/>
                </a:solidFill>
                <a:effectLst/>
                <a:latin typeface="Courier" pitchFamily="2" charset="0"/>
              </a:rPr>
              <a:t>)</a:t>
            </a:r>
            <a:endParaRPr lang="en-US" sz="11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8DFAD-3AD2-9549-F44D-81E2AD288208}"/>
              </a:ext>
            </a:extLst>
          </p:cNvPr>
          <p:cNvSpPr txBox="1"/>
          <p:nvPr/>
        </p:nvSpPr>
        <p:spPr>
          <a:xfrm>
            <a:off x="5053415" y="134692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Pandas…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65BC9-DBBE-B8AE-2A18-91C03B80E30B}"/>
              </a:ext>
            </a:extLst>
          </p:cNvPr>
          <p:cNvSpPr txBox="1"/>
          <p:nvPr/>
        </p:nvSpPr>
        <p:spPr>
          <a:xfrm>
            <a:off x="5066238" y="2008773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</a:t>
            </a:r>
            <a:r>
              <a:rPr lang="en-US" sz="1200" dirty="0" err="1"/>
              <a:t>sklearn</a:t>
            </a:r>
            <a:r>
              <a:rPr lang="en-US" sz="120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C4A07C-9D68-5989-3418-D5E6FC640614}"/>
              </a:ext>
            </a:extLst>
          </p:cNvPr>
          <p:cNvSpPr txBox="1"/>
          <p:nvPr/>
        </p:nvSpPr>
        <p:spPr>
          <a:xfrm>
            <a:off x="4638261" y="3022962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Pandas…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C0A43-3974-CF01-F8AD-C9C20E86A97B}"/>
              </a:ext>
            </a:extLst>
          </p:cNvPr>
          <p:cNvSpPr txBox="1"/>
          <p:nvPr/>
        </p:nvSpPr>
        <p:spPr>
          <a:xfrm>
            <a:off x="4638261" y="3786681"/>
            <a:ext cx="1266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Using </a:t>
            </a:r>
            <a:r>
              <a:rPr lang="en-US" sz="1200" dirty="0" err="1"/>
              <a:t>sklearn</a:t>
            </a:r>
            <a:r>
              <a:rPr lang="en-US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774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A11F-7282-1251-E4D4-5946B032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0" y="20568"/>
            <a:ext cx="7886700" cy="994172"/>
          </a:xfrm>
        </p:spPr>
        <p:txBody>
          <a:bodyPr/>
          <a:lstStyle/>
          <a:p>
            <a:r>
              <a:rPr lang="en-US" dirty="0"/>
              <a:t>What about ordered categories?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B3EA3-504C-DE3E-9D4F-2BD2C52E589D}"/>
              </a:ext>
            </a:extLst>
          </p:cNvPr>
          <p:cNvSpPr txBox="1"/>
          <p:nvPr/>
        </p:nvSpPr>
        <p:spPr>
          <a:xfrm>
            <a:off x="324679" y="1382963"/>
            <a:ext cx="392926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LabelEncoder</a:t>
            </a:r>
            <a:r>
              <a:rPr lang="en-US" dirty="0"/>
              <a:t> or </a:t>
            </a:r>
            <a:r>
              <a:rPr lang="en-US" dirty="0" err="1"/>
              <a:t>OrdinalEncoder</a:t>
            </a:r>
            <a:r>
              <a:rPr lang="en-US" dirty="0"/>
              <a:t> from </a:t>
            </a:r>
            <a:r>
              <a:rPr lang="en-US" dirty="0" err="1"/>
              <a:t>sklearn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LabelEncoder</a:t>
            </a:r>
            <a:r>
              <a:rPr lang="en-US" dirty="0"/>
              <a:t> is used to encode target variables</a:t>
            </a:r>
          </a:p>
          <a:p>
            <a:endParaRPr lang="en-US" dirty="0"/>
          </a:p>
          <a:p>
            <a:r>
              <a:rPr lang="en-US" dirty="0" err="1"/>
              <a:t>OrdinalEncoder</a:t>
            </a:r>
            <a:r>
              <a:rPr lang="en-US" dirty="0"/>
              <a:t> is used to encode input variables</a:t>
            </a:r>
          </a:p>
          <a:p>
            <a:endParaRPr lang="en-US" dirty="0"/>
          </a:p>
          <a:p>
            <a:r>
              <a:rPr lang="en-US" dirty="0"/>
              <a:t>In general, don’t use </a:t>
            </a:r>
            <a:r>
              <a:rPr lang="en-US" dirty="0" err="1"/>
              <a:t>OrdinalEncoder</a:t>
            </a:r>
            <a:r>
              <a:rPr lang="en-US" dirty="0"/>
              <a:t> unless you’re confident (this will be an underlying assumption) that the categories are equidistant apart.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44C4C0-9B30-5E39-AB5B-36CEDB645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65" y="1305339"/>
            <a:ext cx="4495800" cy="2705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2DAD0B-D78F-9FF5-2B0E-8FB9DE435C96}"/>
              </a:ext>
            </a:extLst>
          </p:cNvPr>
          <p:cNvSpPr txBox="1"/>
          <p:nvPr/>
        </p:nvSpPr>
        <p:spPr>
          <a:xfrm>
            <a:off x="1750945" y="4193316"/>
            <a:ext cx="461506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See </a:t>
            </a:r>
            <a:r>
              <a:rPr lang="en-US" sz="800" dirty="0">
                <a:hlinkClick r:id="rId3"/>
              </a:rPr>
              <a:t>https://scikit-</a:t>
            </a:r>
            <a:r>
              <a:rPr lang="en-US" sz="800" dirty="0" err="1">
                <a:hlinkClick r:id="rId3"/>
              </a:rPr>
              <a:t>learn.org</a:t>
            </a:r>
            <a:r>
              <a:rPr lang="en-US" sz="800" dirty="0">
                <a:hlinkClick r:id="rId3"/>
              </a:rPr>
              <a:t>/stable/modules/generated/</a:t>
            </a:r>
            <a:r>
              <a:rPr lang="en-US" sz="800" dirty="0" err="1">
                <a:hlinkClick r:id="rId3"/>
              </a:rPr>
              <a:t>sklearn.preprocessing.LabelEncoder.html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8500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7F80-5CE1-4613-D0FC-93C23A06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Data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B431-3395-9055-F8ED-EC314EFF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two general approaches to handling unbalanced data:</a:t>
            </a:r>
          </a:p>
          <a:p>
            <a:endParaRPr lang="en-US" dirty="0"/>
          </a:p>
          <a:p>
            <a:r>
              <a:rPr lang="en-US" dirty="0"/>
              <a:t>1. Data-level methods: modify the training distribution to decrease the level of imbalance.</a:t>
            </a:r>
          </a:p>
          <a:p>
            <a:pPr lvl="1"/>
            <a:r>
              <a:rPr lang="en-US" dirty="0"/>
              <a:t>Under-sampling </a:t>
            </a:r>
          </a:p>
          <a:p>
            <a:pPr lvl="1"/>
            <a:r>
              <a:rPr lang="en-US" dirty="0"/>
              <a:t>Over-sampling</a:t>
            </a:r>
          </a:p>
          <a:p>
            <a:pPr lvl="1"/>
            <a:r>
              <a:rPr lang="en-US" dirty="0"/>
              <a:t>Data augmentation by generating synthetic data based on existing data patterns</a:t>
            </a:r>
          </a:p>
          <a:p>
            <a:r>
              <a:rPr lang="en-US" dirty="0"/>
              <a:t>2. Algorithm-level methods: adjust the learning process to increase the importance of the smaller classes during training time. </a:t>
            </a:r>
          </a:p>
          <a:p>
            <a:pPr lvl="1"/>
            <a:r>
              <a:rPr lang="en-US" dirty="0"/>
              <a:t>Adjusting class weights</a:t>
            </a:r>
          </a:p>
        </p:txBody>
      </p:sp>
    </p:spTree>
    <p:extLst>
      <p:ext uri="{BB962C8B-B14F-4D97-AF65-F5344CB8AC3E}">
        <p14:creationId xmlns:p14="http://schemas.microsoft.com/office/powerpoint/2010/main" val="1803076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0665-4E47-04AD-884F-54476E47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A6AD6-F143-1BFB-4BF5-67FFD40D8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Resampling (this is part of the assignment 02, so I will not demonstrate a solution until after Thursday).</a:t>
            </a:r>
          </a:p>
          <a:p>
            <a:pPr lvl="1"/>
            <a:r>
              <a:rPr lang="en-US" dirty="0"/>
              <a:t>Changing class weights/Altering the ‘cut-off’ of the machine learning algorithm.</a:t>
            </a:r>
          </a:p>
          <a:p>
            <a:pPr lvl="2"/>
            <a:r>
              <a:rPr lang="en-US" dirty="0"/>
              <a:t>See c05-imbalance.ipynb for demonstration of the second approach</a:t>
            </a:r>
          </a:p>
        </p:txBody>
      </p:sp>
    </p:spTree>
    <p:extLst>
      <p:ext uri="{BB962C8B-B14F-4D97-AF65-F5344CB8AC3E}">
        <p14:creationId xmlns:p14="http://schemas.microsoft.com/office/powerpoint/2010/main" val="325663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A372-81C4-B643-F475-BE8495C1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332C-C01B-BE22-55BC-98785416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08:35-09:00 – Recap of Class03, Quiz3</a:t>
            </a:r>
          </a:p>
          <a:p>
            <a:r>
              <a:rPr lang="en-US" dirty="0"/>
              <a:t>09:00-09:35 – Review and Expand on Ideas Covered 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09:50-11:00 – </a:t>
            </a:r>
            <a:r>
              <a:rPr lang="en-US"/>
              <a:t>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3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206-704F-285F-6066-FC1354B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and Pruning</a:t>
            </a:r>
          </a:p>
        </p:txBody>
      </p:sp>
    </p:spTree>
    <p:extLst>
      <p:ext uri="{BB962C8B-B14F-4D97-AF65-F5344CB8AC3E}">
        <p14:creationId xmlns:p14="http://schemas.microsoft.com/office/powerpoint/2010/main" val="54541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6313"/>
            <a:ext cx="7886700" cy="34864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 Model</a:t>
            </a:r>
          </a:p>
          <a:p>
            <a:pPr lvl="1"/>
            <a:r>
              <a:rPr lang="en-US" sz="1800" dirty="0"/>
              <a:t>Predictors/features/attributes as input</a:t>
            </a:r>
          </a:p>
          <a:p>
            <a:pPr lvl="1"/>
            <a:r>
              <a:rPr lang="en-US" sz="1800" dirty="0"/>
              <a:t>Predicted Output/Outcome can be checked with known result</a:t>
            </a:r>
          </a:p>
          <a:p>
            <a:r>
              <a:rPr lang="en-US" dirty="0"/>
              <a:t>Flowchart like Tree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types of Decision Tree:</a:t>
            </a:r>
          </a:p>
          <a:p>
            <a:pPr lvl="1"/>
            <a:r>
              <a:rPr lang="en-US" sz="1600" dirty="0"/>
              <a:t>Classification Tree (outcome is classification) </a:t>
            </a:r>
            <a:r>
              <a:rPr lang="en-US" sz="1600" dirty="0">
                <a:sym typeface="Wingdings" panose="05000000000000000000" pitchFamily="2" charset="2"/>
              </a:rPr>
              <a:t> this is our focus in this course</a:t>
            </a:r>
            <a:endParaRPr lang="en-US" sz="1600" dirty="0"/>
          </a:p>
          <a:p>
            <a:pPr lvl="1"/>
            <a:r>
              <a:rPr lang="en-US" sz="1600" dirty="0"/>
              <a:t>Regression Tree (outcome is continuous)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B95D198-A919-4E69-A82B-F59D8B769B6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41104" y="2141054"/>
            <a:ext cx="1790700" cy="145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3564B-ECDC-4884-BDB6-7E8C43B42CA8}"/>
              </a:ext>
            </a:extLst>
          </p:cNvPr>
          <p:cNvSpPr txBox="1"/>
          <p:nvPr/>
        </p:nvSpPr>
        <p:spPr>
          <a:xfrm>
            <a:off x="1475594" y="2439276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BE3DA-EE49-481B-8799-78872386DBC9}"/>
              </a:ext>
            </a:extLst>
          </p:cNvPr>
          <p:cNvSpPr txBox="1"/>
          <p:nvPr/>
        </p:nvSpPr>
        <p:spPr>
          <a:xfrm>
            <a:off x="1550504" y="3131654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E698B-C32A-4797-9158-CDD5F3B36A7B}"/>
              </a:ext>
            </a:extLst>
          </p:cNvPr>
          <p:cNvSpPr txBox="1"/>
          <p:nvPr/>
        </p:nvSpPr>
        <p:spPr>
          <a:xfrm>
            <a:off x="1331854" y="2844054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Nodes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F11BF0-F04D-462A-828F-44DF95DAEE9D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2231459" y="2657254"/>
            <a:ext cx="1224045" cy="2945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4127B9-8C6E-4550-A0AE-AAFF1212618C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231459" y="2951776"/>
            <a:ext cx="899605" cy="1077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97DAE6-B4C7-41BD-AD4A-AD6A037D3C69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2289809" y="2750654"/>
            <a:ext cx="403695" cy="488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39BFDF-642F-4564-B511-134DBD216904}"/>
              </a:ext>
            </a:extLst>
          </p:cNvPr>
          <p:cNvCxnSpPr>
            <a:cxnSpLocks/>
          </p:cNvCxnSpPr>
          <p:nvPr/>
        </p:nvCxnSpPr>
        <p:spPr bwMode="auto">
          <a:xfrm>
            <a:off x="2289809" y="3239376"/>
            <a:ext cx="556095" cy="206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701E5B-E480-45F0-B281-3592BDF239AE}"/>
              </a:ext>
            </a:extLst>
          </p:cNvPr>
          <p:cNvCxnSpPr>
            <a:cxnSpLocks/>
          </p:cNvCxnSpPr>
          <p:nvPr/>
        </p:nvCxnSpPr>
        <p:spPr bwMode="auto">
          <a:xfrm>
            <a:off x="2306741" y="3238074"/>
            <a:ext cx="1224963" cy="229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F6D06B-C8A2-410B-85CF-400410E49283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2289809" y="3098146"/>
            <a:ext cx="1622895" cy="141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4C7291-21D4-455A-A250-0A5793E36DC9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2178030" y="2267826"/>
            <a:ext cx="820274" cy="279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6737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7"/>
            <a:ext cx="7772400" cy="85725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137FEC7-6F53-48B5-9292-E257B1E46B2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3364" y="1299901"/>
            <a:ext cx="3048000" cy="247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A47F95-5126-4F0F-B651-D1A244DB6D1A}"/>
              </a:ext>
            </a:extLst>
          </p:cNvPr>
          <p:cNvSpPr txBox="1"/>
          <p:nvPr/>
        </p:nvSpPr>
        <p:spPr>
          <a:xfrm>
            <a:off x="228600" y="868378"/>
            <a:ext cx="34211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Consists of…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Nodes and Branches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Outcomes and Predictors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40CD3-8724-48DD-9EC0-9D4550B9E3A2}"/>
              </a:ext>
            </a:extLst>
          </p:cNvPr>
          <p:cNvSpPr txBox="1"/>
          <p:nvPr/>
        </p:nvSpPr>
        <p:spPr>
          <a:xfrm>
            <a:off x="6781800" y="149082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Predictors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38323-0AF5-4E27-94B4-149FE83E2E8F}"/>
              </a:ext>
            </a:extLst>
          </p:cNvPr>
          <p:cNvSpPr txBox="1"/>
          <p:nvPr/>
        </p:nvSpPr>
        <p:spPr>
          <a:xfrm>
            <a:off x="2743200" y="395000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5452D2-4BF9-4314-B3D6-06760E0164A9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 flipV="1">
            <a:off x="5029200" y="1490822"/>
            <a:ext cx="1752600" cy="1846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FE66A4-21CA-4789-BCBB-CC3A8800E848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5715000" y="1675488"/>
            <a:ext cx="1066800" cy="512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2E6F40-EE39-4593-B6BA-A9C6D8D6C8C9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>
            <a:off x="5181600" y="1675488"/>
            <a:ext cx="1600200" cy="11532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5F8DD0-7DA9-4605-96C2-647DE1DB3CF1}"/>
              </a:ext>
            </a:extLst>
          </p:cNvPr>
          <p:cNvCxnSpPr>
            <a:cxnSpLocks/>
          </p:cNvCxnSpPr>
          <p:nvPr/>
        </p:nvCxnSpPr>
        <p:spPr bwMode="auto">
          <a:xfrm flipV="1">
            <a:off x="3200400" y="2372506"/>
            <a:ext cx="533400" cy="1613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DBD8C2-5C59-4280-AE20-6ECFF24FFC65}"/>
              </a:ext>
            </a:extLst>
          </p:cNvPr>
          <p:cNvCxnSpPr>
            <a:cxnSpLocks/>
          </p:cNvCxnSpPr>
          <p:nvPr/>
        </p:nvCxnSpPr>
        <p:spPr bwMode="auto">
          <a:xfrm flipV="1">
            <a:off x="3539041" y="3562351"/>
            <a:ext cx="440395" cy="423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E0FC29-DF68-48F7-826D-9050956D61CC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 flipV="1">
            <a:off x="3979436" y="3651992"/>
            <a:ext cx="1185130" cy="482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CA6824-3935-4632-95CD-1B7BDC899570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0354" y="2828715"/>
            <a:ext cx="2057046" cy="11571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728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7"/>
            <a:ext cx="7772400" cy="857250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6137FEC7-6F53-48B5-9292-E257B1E46B2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3364" y="1299901"/>
            <a:ext cx="3048000" cy="247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67AA2-3B48-4143-8938-BFEEC8C50CED}"/>
              </a:ext>
            </a:extLst>
          </p:cNvPr>
          <p:cNvSpPr txBox="1"/>
          <p:nvPr/>
        </p:nvSpPr>
        <p:spPr>
          <a:xfrm>
            <a:off x="1934440" y="2101303"/>
            <a:ext cx="7024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94E2-C305-4BFD-BB98-24B4771AE854}"/>
              </a:ext>
            </a:extLst>
          </p:cNvPr>
          <p:cNvSpPr txBox="1"/>
          <p:nvPr/>
        </p:nvSpPr>
        <p:spPr>
          <a:xfrm>
            <a:off x="2009350" y="2793681"/>
            <a:ext cx="739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7D3D8-1E7B-48BB-9276-062125A645BE}"/>
              </a:ext>
            </a:extLst>
          </p:cNvPr>
          <p:cNvSpPr txBox="1"/>
          <p:nvPr/>
        </p:nvSpPr>
        <p:spPr>
          <a:xfrm>
            <a:off x="1790700" y="2506081"/>
            <a:ext cx="899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Nodes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421EB-D4A9-4E32-A8B8-C4A74F6320B6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2690305" y="2138101"/>
            <a:ext cx="2347059" cy="47570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D31F2F-3639-474F-A9BF-D6128091217B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2690305" y="2613803"/>
            <a:ext cx="1813659" cy="2862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00C744-B56B-4B34-853C-A7EE37B00A24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2748655" y="2214301"/>
            <a:ext cx="840909" cy="6871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7708A6-5496-4F36-869B-DC32FA5F0DAE}"/>
              </a:ext>
            </a:extLst>
          </p:cNvPr>
          <p:cNvCxnSpPr>
            <a:cxnSpLocks/>
          </p:cNvCxnSpPr>
          <p:nvPr/>
        </p:nvCxnSpPr>
        <p:spPr bwMode="auto">
          <a:xfrm>
            <a:off x="2748655" y="2901403"/>
            <a:ext cx="1286761" cy="6084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D3806E-0977-4C0B-BD77-63B4E9CC4A47}"/>
              </a:ext>
            </a:extLst>
          </p:cNvPr>
          <p:cNvCxnSpPr>
            <a:cxnSpLocks/>
          </p:cNvCxnSpPr>
          <p:nvPr/>
        </p:nvCxnSpPr>
        <p:spPr bwMode="auto">
          <a:xfrm>
            <a:off x="2765587" y="2900101"/>
            <a:ext cx="2419332" cy="551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DAA180-CBBD-43E8-A2AC-3D299E334E02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>
            <a:off x="2748655" y="2901403"/>
            <a:ext cx="3126909" cy="36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D9914D-2957-48D8-AE47-29D6088A2909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636876" y="1528501"/>
            <a:ext cx="1638488" cy="680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lgDash"/>
            <a:round/>
            <a:headEnd type="none" w="med" len="med"/>
            <a:tailEnd type="triangl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8834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decision trees used for classiﬁcation?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251" y="1383141"/>
            <a:ext cx="5791498" cy="2648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384019"/>
            <a:ext cx="243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whether a tax filer has cheated in his/her taxes</a:t>
            </a:r>
          </a:p>
        </p:txBody>
      </p:sp>
    </p:spTree>
    <p:extLst>
      <p:ext uri="{BB962C8B-B14F-4D97-AF65-F5344CB8AC3E}">
        <p14:creationId xmlns:p14="http://schemas.microsoft.com/office/powerpoint/2010/main" val="1496420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3015" y="1245394"/>
            <a:ext cx="538273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8885" y="1245394"/>
            <a:ext cx="553099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7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398" y="1245394"/>
            <a:ext cx="567596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0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626" y="1245394"/>
            <a:ext cx="549151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93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061" y="1245394"/>
            <a:ext cx="568664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6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206-704F-285F-6066-FC1354B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Class03, Quiz3</a:t>
            </a:r>
          </a:p>
        </p:txBody>
      </p:sp>
    </p:spTree>
    <p:extLst>
      <p:ext uri="{BB962C8B-B14F-4D97-AF65-F5344CB8AC3E}">
        <p14:creationId xmlns:p14="http://schemas.microsoft.com/office/powerpoint/2010/main" val="2116878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Decision Tree?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4276" y="1245394"/>
            <a:ext cx="584021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4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1428750"/>
            <a:ext cx="3262481" cy="264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1" y="1371600"/>
            <a:ext cx="2143235" cy="409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1" y="1771650"/>
            <a:ext cx="2143235" cy="4095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686551" y="1771650"/>
            <a:ext cx="428735" cy="4095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r>
              <a:rPr lang="en-US" sz="1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685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393" y="1371600"/>
            <a:ext cx="3262481" cy="264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1" y="1371600"/>
            <a:ext cx="2143235" cy="409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1" y="1771650"/>
            <a:ext cx="2143235" cy="4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63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create/build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recursive partitioning</a:t>
            </a:r>
          </a:p>
          <a:p>
            <a:r>
              <a:rPr lang="en-US" dirty="0"/>
              <a:t>Select feature for first (root) node</a:t>
            </a:r>
          </a:p>
          <a:p>
            <a:r>
              <a:rPr lang="en-US" dirty="0"/>
              <a:t>Split given node into branches</a:t>
            </a:r>
          </a:p>
          <a:p>
            <a:r>
              <a:rPr lang="en-US" dirty="0"/>
              <a:t>Continue until no features left to use a node OR we have perfect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1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split a feature?</a:t>
            </a:r>
          </a:p>
          <a:p>
            <a:pPr lvl="1"/>
            <a:r>
              <a:rPr lang="en-US" dirty="0"/>
              <a:t>For Categorical predictor</a:t>
            </a:r>
          </a:p>
          <a:p>
            <a:pPr lvl="2"/>
            <a:r>
              <a:rPr lang="en-US" dirty="0"/>
              <a:t>binary – split to two branch</a:t>
            </a:r>
          </a:p>
          <a:p>
            <a:pPr lvl="2"/>
            <a:r>
              <a:rPr lang="en-US" dirty="0"/>
              <a:t>multiple classes – split to number of distinct classes</a:t>
            </a:r>
          </a:p>
          <a:p>
            <a:pPr lvl="1"/>
            <a:r>
              <a:rPr lang="en-US" dirty="0"/>
              <a:t>For continuous predictor</a:t>
            </a:r>
          </a:p>
          <a:p>
            <a:pPr lvl="2"/>
            <a:r>
              <a:rPr lang="en-US" dirty="0"/>
              <a:t>Binary split  – optimal value</a:t>
            </a:r>
          </a:p>
          <a:p>
            <a:pPr lvl="2"/>
            <a:r>
              <a:rPr lang="en-US" dirty="0"/>
              <a:t>Multiple way split - binning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90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order of features to split with?</a:t>
            </a:r>
          </a:p>
          <a:p>
            <a:pPr lvl="1"/>
            <a:r>
              <a:rPr lang="en-US" sz="2400" dirty="0"/>
              <a:t>Different orders of splitting will create different trees. </a:t>
            </a:r>
          </a:p>
          <a:p>
            <a:pPr lvl="2"/>
            <a:r>
              <a:rPr lang="en-US" sz="2000" dirty="0"/>
              <a:t>We’re finding the best fitting tree, so we test which node split will be better than the others.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80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2" y="79373"/>
            <a:ext cx="8610600" cy="857250"/>
          </a:xfrm>
        </p:spPr>
        <p:txBody>
          <a:bodyPr/>
          <a:lstStyle/>
          <a:p>
            <a:r>
              <a:rPr lang="en-US" dirty="0"/>
              <a:t>Information gain as means of selecting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647AEF-0940-486A-B46B-3DA2FB101264}"/>
              </a:ext>
            </a:extLst>
          </p:cNvPr>
          <p:cNvSpPr/>
          <p:nvPr/>
        </p:nvSpPr>
        <p:spPr bwMode="auto">
          <a:xfrm>
            <a:off x="5553232" y="2333358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064E5D-ED44-4755-A3A7-29CB3B65E7B7}"/>
              </a:ext>
            </a:extLst>
          </p:cNvPr>
          <p:cNvSpPr/>
          <p:nvPr/>
        </p:nvSpPr>
        <p:spPr bwMode="auto">
          <a:xfrm>
            <a:off x="45626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E41DE7-2510-4581-BADA-5BCBFFBE0C0A}"/>
              </a:ext>
            </a:extLst>
          </p:cNvPr>
          <p:cNvSpPr/>
          <p:nvPr/>
        </p:nvSpPr>
        <p:spPr bwMode="auto">
          <a:xfrm>
            <a:off x="65438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28D27B-9D13-4F5F-B348-A4EAD71D9770}"/>
              </a:ext>
            </a:extLst>
          </p:cNvPr>
          <p:cNvSpPr/>
          <p:nvPr/>
        </p:nvSpPr>
        <p:spPr bwMode="auto">
          <a:xfrm>
            <a:off x="5557243" y="112268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970A8B-90D5-4D13-BF98-22F570990F76}"/>
              </a:ext>
            </a:extLst>
          </p:cNvPr>
          <p:cNvSpPr/>
          <p:nvPr/>
        </p:nvSpPr>
        <p:spPr bwMode="auto">
          <a:xfrm>
            <a:off x="5724178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A07D0C-9832-4D3E-AE34-9E5836D7CDA2}"/>
              </a:ext>
            </a:extLst>
          </p:cNvPr>
          <p:cNvSpPr/>
          <p:nvPr/>
        </p:nvSpPr>
        <p:spPr bwMode="auto">
          <a:xfrm>
            <a:off x="6029980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8F8BD1-31FC-4E1C-AE69-C039D970E214}"/>
              </a:ext>
            </a:extLst>
          </p:cNvPr>
          <p:cNvSpPr/>
          <p:nvPr/>
        </p:nvSpPr>
        <p:spPr bwMode="auto">
          <a:xfrm>
            <a:off x="6340795" y="123848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5F07C3-E100-49D7-88DB-5D0DAC143917}"/>
              </a:ext>
            </a:extLst>
          </p:cNvPr>
          <p:cNvSpPr/>
          <p:nvPr/>
        </p:nvSpPr>
        <p:spPr bwMode="auto">
          <a:xfrm>
            <a:off x="6652097" y="123697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D71E5F-5298-4A86-9BDE-FF0CB79AD42E}"/>
              </a:ext>
            </a:extLst>
          </p:cNvPr>
          <p:cNvSpPr/>
          <p:nvPr/>
        </p:nvSpPr>
        <p:spPr bwMode="auto">
          <a:xfrm>
            <a:off x="5718659" y="1520721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CE5EA9-CAAA-4799-82FB-F997A7E63E07}"/>
              </a:ext>
            </a:extLst>
          </p:cNvPr>
          <p:cNvSpPr/>
          <p:nvPr/>
        </p:nvSpPr>
        <p:spPr bwMode="auto">
          <a:xfrm>
            <a:off x="6034492" y="1520721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2ECB51-B0E3-4156-8155-8037A4262845}"/>
              </a:ext>
            </a:extLst>
          </p:cNvPr>
          <p:cNvSpPr/>
          <p:nvPr/>
        </p:nvSpPr>
        <p:spPr bwMode="auto">
          <a:xfrm>
            <a:off x="6341294" y="1528238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C565E3-138E-4C1B-AF83-824E12EF7A3B}"/>
              </a:ext>
            </a:extLst>
          </p:cNvPr>
          <p:cNvSpPr/>
          <p:nvPr/>
        </p:nvSpPr>
        <p:spPr bwMode="auto">
          <a:xfrm>
            <a:off x="6648096" y="152773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76D45E-6EFE-4B21-A08D-7E8C0EBC483D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52674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B25AC7-4050-477A-AE2E-C852AEE4190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2580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E97D077-7869-4AB8-AE6D-261701200E5C}"/>
              </a:ext>
            </a:extLst>
          </p:cNvPr>
          <p:cNvSpPr/>
          <p:nvPr/>
        </p:nvSpPr>
        <p:spPr bwMode="auto">
          <a:xfrm>
            <a:off x="5466500" y="3172561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29DAF5-F918-4EDD-BC3C-E61E91C0C53A}"/>
              </a:ext>
            </a:extLst>
          </p:cNvPr>
          <p:cNvSpPr/>
          <p:nvPr/>
        </p:nvSpPr>
        <p:spPr bwMode="auto">
          <a:xfrm>
            <a:off x="6594206" y="31484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F895A5-73F1-4A76-9A7B-F4CF8A6FFD30}"/>
              </a:ext>
            </a:extLst>
          </p:cNvPr>
          <p:cNvSpPr/>
          <p:nvPr/>
        </p:nvSpPr>
        <p:spPr bwMode="auto">
          <a:xfrm>
            <a:off x="5336420" y="358615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C22560-21A4-49BD-B863-90E34AE58A73}"/>
              </a:ext>
            </a:extLst>
          </p:cNvPr>
          <p:cNvSpPr/>
          <p:nvPr/>
        </p:nvSpPr>
        <p:spPr bwMode="auto">
          <a:xfrm>
            <a:off x="4714284" y="386839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812749D-AFB1-428F-B1E8-AD1AAA968CF1}"/>
              </a:ext>
            </a:extLst>
          </p:cNvPr>
          <p:cNvSpPr/>
          <p:nvPr/>
        </p:nvSpPr>
        <p:spPr bwMode="auto">
          <a:xfrm>
            <a:off x="5336919" y="387590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DC0F949-D546-48B2-B5E1-BF9C8C0CBCBA}"/>
              </a:ext>
            </a:extLst>
          </p:cNvPr>
          <p:cNvSpPr/>
          <p:nvPr/>
        </p:nvSpPr>
        <p:spPr bwMode="auto">
          <a:xfrm>
            <a:off x="6717188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A1BFF0-DF31-4808-9493-34FB84CA5D2F}"/>
              </a:ext>
            </a:extLst>
          </p:cNvPr>
          <p:cNvSpPr/>
          <p:nvPr/>
        </p:nvSpPr>
        <p:spPr bwMode="auto">
          <a:xfrm>
            <a:off x="7022990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A0F0B5E-C977-4B01-8A21-6DDA45ACD70C}"/>
              </a:ext>
            </a:extLst>
          </p:cNvPr>
          <p:cNvSpPr/>
          <p:nvPr/>
        </p:nvSpPr>
        <p:spPr bwMode="auto">
          <a:xfrm>
            <a:off x="7645107" y="357712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8BEF6D5-9FED-4805-8C84-B4D2B024CF2C}"/>
              </a:ext>
            </a:extLst>
          </p:cNvPr>
          <p:cNvSpPr/>
          <p:nvPr/>
        </p:nvSpPr>
        <p:spPr bwMode="auto">
          <a:xfrm>
            <a:off x="7027502" y="3860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6D0B52B-8EE1-4EF8-A2F8-6E1485BB671F}"/>
              </a:ext>
            </a:extLst>
          </p:cNvPr>
          <p:cNvSpPr/>
          <p:nvPr/>
        </p:nvSpPr>
        <p:spPr bwMode="auto">
          <a:xfrm>
            <a:off x="7641106" y="386788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0BF290F-F481-48EA-BA3B-44E5A6140151}"/>
              </a:ext>
            </a:extLst>
          </p:cNvPr>
          <p:cNvCxnSpPr>
            <a:stCxn id="11" idx="2"/>
            <a:endCxn id="5" idx="0"/>
          </p:cNvCxnSpPr>
          <p:nvPr/>
        </p:nvCxnSpPr>
        <p:spPr bwMode="auto">
          <a:xfrm flipH="1">
            <a:off x="6258082" y="1792438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FE7C22-64A3-43E4-B9DE-94782751633D}"/>
              </a:ext>
            </a:extLst>
          </p:cNvPr>
          <p:cNvSpPr/>
          <p:nvPr/>
        </p:nvSpPr>
        <p:spPr bwMode="auto">
          <a:xfrm>
            <a:off x="7014178" y="118484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E0E27DD-CB89-4885-A8EF-7C04F78BA05A}"/>
              </a:ext>
            </a:extLst>
          </p:cNvPr>
          <p:cNvSpPr/>
          <p:nvPr/>
        </p:nvSpPr>
        <p:spPr bwMode="auto">
          <a:xfrm>
            <a:off x="7006786" y="2349285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73E7695F-A75B-4712-8BC3-AE3823D7484D}"/>
              </a:ext>
            </a:extLst>
          </p:cNvPr>
          <p:cNvSpPr/>
          <p:nvPr/>
        </p:nvSpPr>
        <p:spPr bwMode="auto">
          <a:xfrm>
            <a:off x="1495920" y="2368689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Marital Status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6A003230-307C-420F-B4D1-95D67EAFC489}"/>
              </a:ext>
            </a:extLst>
          </p:cNvPr>
          <p:cNvSpPr/>
          <p:nvPr/>
        </p:nvSpPr>
        <p:spPr bwMode="auto">
          <a:xfrm>
            <a:off x="5053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F7DF47F1-8DA1-453B-940C-DC5460F623B6}"/>
              </a:ext>
            </a:extLst>
          </p:cNvPr>
          <p:cNvSpPr/>
          <p:nvPr/>
        </p:nvSpPr>
        <p:spPr bwMode="auto">
          <a:xfrm>
            <a:off x="24865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CF92A97-8574-49C3-B311-15E9D8AB1FC5}"/>
              </a:ext>
            </a:extLst>
          </p:cNvPr>
          <p:cNvSpPr/>
          <p:nvPr/>
        </p:nvSpPr>
        <p:spPr bwMode="auto">
          <a:xfrm>
            <a:off x="1499931" y="1158011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80B6AAF-D762-4329-9116-2CB70737C004}"/>
              </a:ext>
            </a:extLst>
          </p:cNvPr>
          <p:cNvSpPr/>
          <p:nvPr/>
        </p:nvSpPr>
        <p:spPr bwMode="auto">
          <a:xfrm>
            <a:off x="1666866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0DDE9D-4BCC-4D41-8F71-7E15D496BA5C}"/>
              </a:ext>
            </a:extLst>
          </p:cNvPr>
          <p:cNvSpPr/>
          <p:nvPr/>
        </p:nvSpPr>
        <p:spPr bwMode="auto">
          <a:xfrm>
            <a:off x="1972668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53E2C6B-4D5E-42A6-861D-A4FF56CE6F82}"/>
              </a:ext>
            </a:extLst>
          </p:cNvPr>
          <p:cNvSpPr/>
          <p:nvPr/>
        </p:nvSpPr>
        <p:spPr bwMode="auto">
          <a:xfrm>
            <a:off x="2283483" y="127381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D7524A8-05AA-4CF0-A2E8-979BB33C665E}"/>
              </a:ext>
            </a:extLst>
          </p:cNvPr>
          <p:cNvSpPr/>
          <p:nvPr/>
        </p:nvSpPr>
        <p:spPr bwMode="auto">
          <a:xfrm>
            <a:off x="2594785" y="127230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BF17B56-36FA-4FE4-8439-62CE470297B2}"/>
              </a:ext>
            </a:extLst>
          </p:cNvPr>
          <p:cNvSpPr/>
          <p:nvPr/>
        </p:nvSpPr>
        <p:spPr bwMode="auto">
          <a:xfrm>
            <a:off x="1661347" y="155605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1FBC333-3236-49D4-8A3C-BB4BB2C39293}"/>
              </a:ext>
            </a:extLst>
          </p:cNvPr>
          <p:cNvSpPr/>
          <p:nvPr/>
        </p:nvSpPr>
        <p:spPr bwMode="auto">
          <a:xfrm>
            <a:off x="1977180" y="155605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C4DF9CB-CE6E-4C95-9AC6-2FA0957EB72F}"/>
              </a:ext>
            </a:extLst>
          </p:cNvPr>
          <p:cNvSpPr/>
          <p:nvPr/>
        </p:nvSpPr>
        <p:spPr bwMode="auto">
          <a:xfrm>
            <a:off x="2283982" y="156356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E199E-8801-471D-837D-C693DD82DAF8}"/>
              </a:ext>
            </a:extLst>
          </p:cNvPr>
          <p:cNvSpPr/>
          <p:nvPr/>
        </p:nvSpPr>
        <p:spPr bwMode="auto">
          <a:xfrm>
            <a:off x="2590784" y="156306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4234760-266A-49E7-AF03-7561FE8D8A76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 bwMode="auto">
          <a:xfrm flipH="1">
            <a:off x="12101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2A3F036-EFD0-43BE-A416-5212F143C2AE}"/>
              </a:ext>
            </a:extLst>
          </p:cNvPr>
          <p:cNvCxnSpPr>
            <a:cxnSpLocks/>
            <a:stCxn id="110" idx="2"/>
            <a:endCxn id="114" idx="0"/>
          </p:cNvCxnSpPr>
          <p:nvPr/>
        </p:nvCxnSpPr>
        <p:spPr bwMode="auto">
          <a:xfrm>
            <a:off x="22007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0949A7-4ABE-4FCA-A95A-5FEC6732A4D1}"/>
              </a:ext>
            </a:extLst>
          </p:cNvPr>
          <p:cNvSpPr/>
          <p:nvPr/>
        </p:nvSpPr>
        <p:spPr bwMode="auto">
          <a:xfrm>
            <a:off x="1409188" y="32078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B54930-E19D-4FE1-A554-B82424DE36E6}"/>
              </a:ext>
            </a:extLst>
          </p:cNvPr>
          <p:cNvSpPr/>
          <p:nvPr/>
        </p:nvSpPr>
        <p:spPr bwMode="auto">
          <a:xfrm>
            <a:off x="2536894" y="318382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F9340F-E77D-48B5-B78A-2E9F6709BD4F}"/>
              </a:ext>
            </a:extLst>
          </p:cNvPr>
          <p:cNvSpPr/>
          <p:nvPr/>
        </p:nvSpPr>
        <p:spPr bwMode="auto">
          <a:xfrm>
            <a:off x="1279108" y="362148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8B61C70-3394-40EE-AB0D-1DABE80107CE}"/>
              </a:ext>
            </a:extLst>
          </p:cNvPr>
          <p:cNvSpPr/>
          <p:nvPr/>
        </p:nvSpPr>
        <p:spPr bwMode="auto">
          <a:xfrm>
            <a:off x="656972" y="390372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C65CFBE-C51E-4C60-85A6-881E49474E83}"/>
              </a:ext>
            </a:extLst>
          </p:cNvPr>
          <p:cNvSpPr/>
          <p:nvPr/>
        </p:nvSpPr>
        <p:spPr bwMode="auto">
          <a:xfrm>
            <a:off x="2659876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A84A1E5-BC79-413A-A5B7-494A5520D2BA}"/>
              </a:ext>
            </a:extLst>
          </p:cNvPr>
          <p:cNvSpPr/>
          <p:nvPr/>
        </p:nvSpPr>
        <p:spPr bwMode="auto">
          <a:xfrm>
            <a:off x="2965678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34AAA-56AF-4714-887E-65FD1F1100DF}"/>
              </a:ext>
            </a:extLst>
          </p:cNvPr>
          <p:cNvSpPr/>
          <p:nvPr/>
        </p:nvSpPr>
        <p:spPr bwMode="auto">
          <a:xfrm>
            <a:off x="3587795" y="361245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BD1F02D-0540-4CE0-8AD6-5B00C839E061}"/>
              </a:ext>
            </a:extLst>
          </p:cNvPr>
          <p:cNvSpPr/>
          <p:nvPr/>
        </p:nvSpPr>
        <p:spPr bwMode="auto">
          <a:xfrm>
            <a:off x="2970190" y="389620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AC96256-3C34-478D-802E-8AE7B0EB5B73}"/>
              </a:ext>
            </a:extLst>
          </p:cNvPr>
          <p:cNvSpPr/>
          <p:nvPr/>
        </p:nvSpPr>
        <p:spPr bwMode="auto">
          <a:xfrm>
            <a:off x="3583794" y="39032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1873486-F940-4D41-943E-43A82EC96CF3}"/>
              </a:ext>
            </a:extLst>
          </p:cNvPr>
          <p:cNvCxnSpPr>
            <a:cxnSpLocks/>
            <a:stCxn id="116" idx="2"/>
            <a:endCxn id="110" idx="0"/>
          </p:cNvCxnSpPr>
          <p:nvPr/>
        </p:nvCxnSpPr>
        <p:spPr bwMode="auto">
          <a:xfrm flipH="1">
            <a:off x="2200770" y="1827769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7286AEE-A687-4540-8213-FD643445C31C}"/>
              </a:ext>
            </a:extLst>
          </p:cNvPr>
          <p:cNvSpPr/>
          <p:nvPr/>
        </p:nvSpPr>
        <p:spPr bwMode="auto">
          <a:xfrm>
            <a:off x="2956866" y="1220178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F96DE8C-B24F-4628-B06D-028D3B15BE44}"/>
              </a:ext>
            </a:extLst>
          </p:cNvPr>
          <p:cNvSpPr/>
          <p:nvPr/>
        </p:nvSpPr>
        <p:spPr bwMode="auto">
          <a:xfrm>
            <a:off x="2949474" y="2384616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C585A7F-E666-4DF7-8612-5B2711318456}"/>
              </a:ext>
            </a:extLst>
          </p:cNvPr>
          <p:cNvSpPr/>
          <p:nvPr/>
        </p:nvSpPr>
        <p:spPr bwMode="auto">
          <a:xfrm>
            <a:off x="3271368" y="389620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3C7D86F-2614-4D54-ADDC-B16C9EB4B5AF}"/>
              </a:ext>
            </a:extLst>
          </p:cNvPr>
          <p:cNvCxnSpPr/>
          <p:nvPr/>
        </p:nvCxnSpPr>
        <p:spPr bwMode="auto">
          <a:xfrm>
            <a:off x="228600" y="1253773"/>
            <a:ext cx="0" cy="2583032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7ED5B5C-02B2-433F-95D5-7FA21BD075BE}"/>
              </a:ext>
            </a:extLst>
          </p:cNvPr>
          <p:cNvSpPr txBox="1"/>
          <p:nvPr/>
        </p:nvSpPr>
        <p:spPr>
          <a:xfrm>
            <a:off x="207414" y="2666333"/>
            <a:ext cx="1389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Information Gain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012B4B8-69EB-49BA-93C0-24C71565A2BF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114550"/>
            <a:ext cx="1524000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1ECB2C0D-32B6-4B92-9139-25AA7133D7BE}"/>
              </a:ext>
            </a:extLst>
          </p:cNvPr>
          <p:cNvSpPr txBox="1"/>
          <p:nvPr/>
        </p:nvSpPr>
        <p:spPr>
          <a:xfrm>
            <a:off x="3785295" y="2167235"/>
            <a:ext cx="1374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More information gained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97A0853-5DAC-4213-AEE5-764146CF627B}"/>
              </a:ext>
            </a:extLst>
          </p:cNvPr>
          <p:cNvSpPr txBox="1"/>
          <p:nvPr/>
        </p:nvSpPr>
        <p:spPr>
          <a:xfrm>
            <a:off x="7474679" y="2295230"/>
            <a:ext cx="58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D459559-B6C1-4AAE-A194-B27CEFB22085}"/>
              </a:ext>
            </a:extLst>
          </p:cNvPr>
          <p:cNvSpPr txBox="1"/>
          <p:nvPr/>
        </p:nvSpPr>
        <p:spPr>
          <a:xfrm>
            <a:off x="7983994" y="2207450"/>
            <a:ext cx="95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Refund Received is a “better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</p:spTree>
    <p:extLst>
      <p:ext uri="{BB962C8B-B14F-4D97-AF65-F5344CB8AC3E}">
        <p14:creationId xmlns:p14="http://schemas.microsoft.com/office/powerpoint/2010/main" val="24404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65" grpId="0" animBg="1"/>
      <p:bldP spid="67" grpId="0" animBg="1"/>
      <p:bldP spid="75" grpId="0" animBg="1"/>
      <p:bldP spid="79" grpId="0" animBg="1"/>
      <p:bldP spid="83" grpId="0" animBg="1"/>
      <p:bldP spid="87" grpId="0" animBg="1"/>
      <p:bldP spid="89" grpId="0" animBg="1"/>
      <p:bldP spid="93" grpId="0" animBg="1"/>
      <p:bldP spid="97" grpId="0" animBg="1"/>
      <p:bldP spid="101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38" grpId="0" animBg="1"/>
      <p:bldP spid="140" grpId="0" animBg="1"/>
      <p:bldP spid="142" grpId="0" animBg="1"/>
      <p:bldP spid="144" grpId="0" animBg="1"/>
      <p:bldP spid="148" grpId="0" animBg="1"/>
      <p:bldP spid="150" grpId="0" animBg="1"/>
      <p:bldP spid="152" grpId="0" animBg="1"/>
      <p:bldP spid="154" grpId="0" animBg="1"/>
      <p:bldP spid="156" grpId="0" animBg="1"/>
      <p:bldP spid="162" grpId="0" animBg="1"/>
      <p:bldP spid="165" grpId="0" animBg="1"/>
      <p:bldP spid="168" grpId="0"/>
      <p:bldP spid="173" grpId="0"/>
      <p:bldP spid="174" grpId="0"/>
      <p:bldP spid="17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quantify information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Entropy: </a:t>
            </a:r>
          </a:p>
          <a:p>
            <a:pPr lvl="1"/>
            <a:r>
              <a:rPr lang="en-US" dirty="0"/>
              <a:t>Higher entropy means more disorder</a:t>
            </a:r>
          </a:p>
          <a:p>
            <a:pPr lvl="1"/>
            <a:r>
              <a:rPr lang="en-US" dirty="0"/>
              <a:t>Lower entropy means less disorder</a:t>
            </a:r>
          </a:p>
          <a:p>
            <a:r>
              <a:rPr lang="en-US" dirty="0"/>
              <a:t>Measure Purity/Homogeneity</a:t>
            </a:r>
          </a:p>
          <a:p>
            <a:pPr lvl="1"/>
            <a:r>
              <a:rPr lang="en-US" dirty="0"/>
              <a:t>Higher purity/homogeneity means more order</a:t>
            </a:r>
          </a:p>
          <a:p>
            <a:pPr lvl="1"/>
            <a:r>
              <a:rPr lang="en-US" dirty="0"/>
              <a:t>Lower purity/homogeneity means less order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88854-17EF-40BF-9AD7-B97ED14AC00E}"/>
              </a:ext>
            </a:extLst>
          </p:cNvPr>
          <p:cNvSpPr txBox="1"/>
          <p:nvPr/>
        </p:nvSpPr>
        <p:spPr>
          <a:xfrm>
            <a:off x="241852" y="3938514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disorder = more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484E3-81B8-4F4C-BA92-17B05813BC5C}"/>
              </a:ext>
            </a:extLst>
          </p:cNvPr>
          <p:cNvSpPr txBox="1"/>
          <p:nvPr/>
        </p:nvSpPr>
        <p:spPr>
          <a:xfrm>
            <a:off x="4521233" y="393851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disorder = less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305D2-6807-5102-699F-C09895EE0EAA}"/>
              </a:ext>
            </a:extLst>
          </p:cNvPr>
          <p:cNvSpPr txBox="1"/>
          <p:nvPr/>
        </p:nvSpPr>
        <p:spPr>
          <a:xfrm>
            <a:off x="113087" y="4538498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>
                <a:solidFill>
                  <a:srgbClr val="CE11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move from more disorder to less disorder – we have extracted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94217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 Index – measure of homogeneity (sameness) 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Entropy – another measure the accomplishes the same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26" name="Picture 2" descr="Decision Tree Flavors: Gini Index and Information Gain – Learn by Marketing">
            <a:extLst>
              <a:ext uri="{FF2B5EF4-FFF2-40B4-BE49-F238E27FC236}">
                <a16:creationId xmlns:a16="http://schemas.microsoft.com/office/drawing/2014/main" id="{08B48EAF-4A03-4E65-BE63-7CA9CFE2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9"/>
          <a:stretch/>
        </p:blipFill>
        <p:spPr bwMode="auto">
          <a:xfrm>
            <a:off x="2282687" y="1757763"/>
            <a:ext cx="2857500" cy="9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D4E56-5C4C-4B6A-81DA-0626065F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92" y="3525549"/>
            <a:ext cx="4420217" cy="981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66214-55BB-4251-B76C-906048E41A92}"/>
              </a:ext>
            </a:extLst>
          </p:cNvPr>
          <p:cNvSpPr txBox="1"/>
          <p:nvPr/>
        </p:nvSpPr>
        <p:spPr>
          <a:xfrm>
            <a:off x="5601944" y="1597877"/>
            <a:ext cx="220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= feature</a:t>
            </a:r>
          </a:p>
          <a:p>
            <a:r>
              <a:rPr lang="en-US" i="1" dirty="0"/>
              <a:t>c = # of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F1EAF-3BB3-46E6-9842-391F8BF5D841}"/>
              </a:ext>
            </a:extLst>
          </p:cNvPr>
          <p:cNvSpPr txBox="1"/>
          <p:nvPr/>
        </p:nvSpPr>
        <p:spPr>
          <a:xfrm>
            <a:off x="5587979" y="3231440"/>
            <a:ext cx="3579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= feature</a:t>
            </a:r>
          </a:p>
          <a:p>
            <a:r>
              <a:rPr lang="en-US" i="1" dirty="0"/>
              <a:t>n = # of features</a:t>
            </a:r>
          </a:p>
          <a:p>
            <a:r>
              <a:rPr lang="en-US" i="1" dirty="0"/>
              <a:t>b = </a:t>
            </a:r>
            <a:r>
              <a:rPr lang="en-US" sz="1800" i="1" dirty="0"/>
              <a:t>2 (bits) or e (</a:t>
            </a:r>
            <a:r>
              <a:rPr lang="en-US" sz="1800" i="1" dirty="0" err="1"/>
              <a:t>nats</a:t>
            </a:r>
            <a:r>
              <a:rPr lang="en-US" sz="1800" i="1" dirty="0"/>
              <a:t>) or 10 (bans)</a:t>
            </a:r>
          </a:p>
          <a:p>
            <a:r>
              <a:rPr lang="en-US" sz="1800" i="1" dirty="0"/>
              <a:t>	… use base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CE43F-E085-4159-B112-3979023D5E1C}"/>
              </a:ext>
            </a:extLst>
          </p:cNvPr>
          <p:cNvSpPr txBox="1"/>
          <p:nvPr/>
        </p:nvSpPr>
        <p:spPr>
          <a:xfrm>
            <a:off x="2971800" y="4673069"/>
            <a:ext cx="6019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https://web.archive.org/web/19980715013250/http://cm.bell-labs.com/cm/ms/what/shannonday/shannon1948.pdf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319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57250"/>
          </a:xfrm>
        </p:spPr>
        <p:txBody>
          <a:bodyPr/>
          <a:lstStyle/>
          <a:p>
            <a:r>
              <a:rPr lang="en-US" dirty="0"/>
              <a:t>Using Gini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584D7C-4F5A-41FD-9683-C9CB390BDBAF}"/>
              </a:ext>
            </a:extLst>
          </p:cNvPr>
          <p:cNvSpPr/>
          <p:nvPr/>
        </p:nvSpPr>
        <p:spPr bwMode="auto">
          <a:xfrm>
            <a:off x="1295400" y="219075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89194-44EC-4DE5-B04A-FAAB6F2B7286}"/>
              </a:ext>
            </a:extLst>
          </p:cNvPr>
          <p:cNvSpPr/>
          <p:nvPr/>
        </p:nvSpPr>
        <p:spPr bwMode="auto">
          <a:xfrm>
            <a:off x="3048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68E5F-2231-43AC-A584-3E00ABC8E8B5}"/>
              </a:ext>
            </a:extLst>
          </p:cNvPr>
          <p:cNvSpPr/>
          <p:nvPr/>
        </p:nvSpPr>
        <p:spPr bwMode="auto">
          <a:xfrm>
            <a:off x="22860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9B3ED8-EC6E-448E-B360-5BB8E4988ADD}"/>
              </a:ext>
            </a:extLst>
          </p:cNvPr>
          <p:cNvSpPr/>
          <p:nvPr/>
        </p:nvSpPr>
        <p:spPr bwMode="auto">
          <a:xfrm>
            <a:off x="1299411" y="98007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B613F-89E1-4E98-A875-F12C9F239348}"/>
              </a:ext>
            </a:extLst>
          </p:cNvPr>
          <p:cNvSpPr/>
          <p:nvPr/>
        </p:nvSpPr>
        <p:spPr bwMode="auto">
          <a:xfrm>
            <a:off x="1466346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FBBA-6615-489A-A153-961262BB1EF5}"/>
              </a:ext>
            </a:extLst>
          </p:cNvPr>
          <p:cNvSpPr/>
          <p:nvPr/>
        </p:nvSpPr>
        <p:spPr bwMode="auto">
          <a:xfrm>
            <a:off x="1772148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CF03D8-EA32-46C9-8EB5-E51FCDBBBAFD}"/>
              </a:ext>
            </a:extLst>
          </p:cNvPr>
          <p:cNvSpPr/>
          <p:nvPr/>
        </p:nvSpPr>
        <p:spPr bwMode="auto">
          <a:xfrm>
            <a:off x="2082963" y="109587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F31F7-B7FA-452E-9339-8C6FD04C1A0B}"/>
              </a:ext>
            </a:extLst>
          </p:cNvPr>
          <p:cNvSpPr/>
          <p:nvPr/>
        </p:nvSpPr>
        <p:spPr bwMode="auto">
          <a:xfrm>
            <a:off x="2394265" y="109436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C923F-9A85-4C4A-9BD1-FCCF9F204CC7}"/>
              </a:ext>
            </a:extLst>
          </p:cNvPr>
          <p:cNvSpPr/>
          <p:nvPr/>
        </p:nvSpPr>
        <p:spPr bwMode="auto">
          <a:xfrm>
            <a:off x="1460827" y="137811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AFD2C5-010F-41FD-B010-200C4DDD0D7A}"/>
              </a:ext>
            </a:extLst>
          </p:cNvPr>
          <p:cNvSpPr/>
          <p:nvPr/>
        </p:nvSpPr>
        <p:spPr bwMode="auto">
          <a:xfrm>
            <a:off x="1776660" y="137811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A44A4A-46FD-4C66-B619-7245AA04ACA7}"/>
              </a:ext>
            </a:extLst>
          </p:cNvPr>
          <p:cNvSpPr/>
          <p:nvPr/>
        </p:nvSpPr>
        <p:spPr bwMode="auto">
          <a:xfrm>
            <a:off x="2083462" y="138563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CFF669-7104-4CAC-A51F-06B40C7A647F}"/>
              </a:ext>
            </a:extLst>
          </p:cNvPr>
          <p:cNvSpPr/>
          <p:nvPr/>
        </p:nvSpPr>
        <p:spPr bwMode="auto">
          <a:xfrm>
            <a:off x="2390264" y="138512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1552E-6B69-4AE4-9DCC-6EB12E1DF9F5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096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36DB1-CFEB-4AF0-B05E-6C29CEBF4E8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0002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FE985-AA26-43D5-B905-44D1144AA2F0}"/>
              </a:ext>
            </a:extLst>
          </p:cNvPr>
          <p:cNvSpPr/>
          <p:nvPr/>
        </p:nvSpPr>
        <p:spPr bwMode="auto">
          <a:xfrm>
            <a:off x="1208668" y="302995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87FCF-663E-4C7D-BF7E-8C9AE0AD5878}"/>
              </a:ext>
            </a:extLst>
          </p:cNvPr>
          <p:cNvSpPr/>
          <p:nvPr/>
        </p:nvSpPr>
        <p:spPr bwMode="auto">
          <a:xfrm>
            <a:off x="2336374" y="3005884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650A89-589B-414F-9802-F11263BB7E18}"/>
              </a:ext>
            </a:extLst>
          </p:cNvPr>
          <p:cNvSpPr/>
          <p:nvPr/>
        </p:nvSpPr>
        <p:spPr bwMode="auto">
          <a:xfrm>
            <a:off x="1078588" y="344354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D0FED4-BE43-4D52-837B-F8132F5751FC}"/>
              </a:ext>
            </a:extLst>
          </p:cNvPr>
          <p:cNvSpPr/>
          <p:nvPr/>
        </p:nvSpPr>
        <p:spPr bwMode="auto">
          <a:xfrm>
            <a:off x="456452" y="372578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574B4-4F6A-4E04-829B-FF61ACD70C20}"/>
              </a:ext>
            </a:extLst>
          </p:cNvPr>
          <p:cNvSpPr/>
          <p:nvPr/>
        </p:nvSpPr>
        <p:spPr bwMode="auto">
          <a:xfrm>
            <a:off x="2459356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12DAB2-AD34-4260-8EF8-452F1F7FBCD4}"/>
              </a:ext>
            </a:extLst>
          </p:cNvPr>
          <p:cNvSpPr/>
          <p:nvPr/>
        </p:nvSpPr>
        <p:spPr bwMode="auto">
          <a:xfrm>
            <a:off x="2765158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875941-7989-48F4-905D-7B90B910F7DF}"/>
              </a:ext>
            </a:extLst>
          </p:cNvPr>
          <p:cNvSpPr/>
          <p:nvPr/>
        </p:nvSpPr>
        <p:spPr bwMode="auto">
          <a:xfrm>
            <a:off x="3387275" y="343452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37981-E4F6-46B9-A3A0-591BDF7A3847}"/>
              </a:ext>
            </a:extLst>
          </p:cNvPr>
          <p:cNvSpPr/>
          <p:nvPr/>
        </p:nvSpPr>
        <p:spPr bwMode="auto">
          <a:xfrm>
            <a:off x="2769670" y="371826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F3A705-F2AE-4829-8A7B-72476FB605F6}"/>
              </a:ext>
            </a:extLst>
          </p:cNvPr>
          <p:cNvSpPr/>
          <p:nvPr/>
        </p:nvSpPr>
        <p:spPr bwMode="auto">
          <a:xfrm>
            <a:off x="3383274" y="372528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22909-6337-44B5-9DC0-C8171D211B0A}"/>
              </a:ext>
            </a:extLst>
          </p:cNvPr>
          <p:cNvCxnSpPr>
            <a:stCxn id="9" idx="2"/>
            <a:endCxn id="6" idx="0"/>
          </p:cNvCxnSpPr>
          <p:nvPr/>
        </p:nvCxnSpPr>
        <p:spPr bwMode="auto">
          <a:xfrm flipH="1">
            <a:off x="2000250" y="1649830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716AC-4C56-420D-8DF9-B45BA4A7B80C}"/>
              </a:ext>
            </a:extLst>
          </p:cNvPr>
          <p:cNvSpPr/>
          <p:nvPr/>
        </p:nvSpPr>
        <p:spPr bwMode="auto">
          <a:xfrm>
            <a:off x="2756346" y="1042239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81EC3-315C-4E8E-8EC4-4AC0B1E9EB05}"/>
              </a:ext>
            </a:extLst>
          </p:cNvPr>
          <p:cNvSpPr/>
          <p:nvPr/>
        </p:nvSpPr>
        <p:spPr bwMode="auto">
          <a:xfrm>
            <a:off x="2748954" y="220667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78E77D-7EC2-4D36-9DBD-497E33FE268B}"/>
              </a:ext>
            </a:extLst>
          </p:cNvPr>
          <p:cNvSpPr txBox="1"/>
          <p:nvPr/>
        </p:nvSpPr>
        <p:spPr>
          <a:xfrm>
            <a:off x="3951323" y="101530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1-(3/8)</a:t>
            </a:r>
            <a:r>
              <a:rPr lang="en-US" baseline="30000" dirty="0"/>
              <a:t>2</a:t>
            </a:r>
            <a:r>
              <a:rPr lang="en-US" dirty="0"/>
              <a:t>-(5/8)</a:t>
            </a:r>
            <a:r>
              <a:rPr lang="en-US" baseline="30000" dirty="0"/>
              <a:t>2</a:t>
            </a:r>
            <a:r>
              <a:rPr lang="en-US" dirty="0"/>
              <a:t>= 0.46875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E5A8C5-363A-40FE-8229-095FE6339771}"/>
              </a:ext>
            </a:extLst>
          </p:cNvPr>
          <p:cNvSpPr txBox="1"/>
          <p:nvPr/>
        </p:nvSpPr>
        <p:spPr>
          <a:xfrm>
            <a:off x="98893" y="4035000"/>
            <a:ext cx="174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1-(2/2)</a:t>
            </a:r>
            <a:r>
              <a:rPr lang="en-US" sz="1600" baseline="30000" dirty="0"/>
              <a:t>2</a:t>
            </a:r>
            <a:r>
              <a:rPr lang="en-US" sz="1600" dirty="0"/>
              <a:t>-(0/2)</a:t>
            </a:r>
            <a:r>
              <a:rPr lang="en-US" sz="1600" baseline="30000" dirty="0"/>
              <a:t>2</a:t>
            </a:r>
            <a:r>
              <a:rPr lang="en-US" sz="1600" dirty="0"/>
              <a:t>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24ABC-49BA-40A8-BF45-486F55A1FE88}"/>
              </a:ext>
            </a:extLst>
          </p:cNvPr>
          <p:cNvSpPr txBox="1"/>
          <p:nvPr/>
        </p:nvSpPr>
        <p:spPr>
          <a:xfrm>
            <a:off x="2229045" y="4016040"/>
            <a:ext cx="226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1-(1/6)</a:t>
            </a:r>
            <a:r>
              <a:rPr lang="en-US" sz="1600" baseline="30000" dirty="0"/>
              <a:t>2</a:t>
            </a:r>
            <a:r>
              <a:rPr lang="en-US" sz="1600" dirty="0"/>
              <a:t>-(5/6)</a:t>
            </a:r>
            <a:r>
              <a:rPr lang="en-US" sz="1600" baseline="30000" dirty="0"/>
              <a:t>2</a:t>
            </a:r>
            <a:r>
              <a:rPr lang="en-US" sz="1600" dirty="0"/>
              <a:t>= 0.27778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06BE7-7177-4A32-A64C-2836CF6412BF}"/>
              </a:ext>
            </a:extLst>
          </p:cNvPr>
          <p:cNvSpPr txBox="1"/>
          <p:nvPr/>
        </p:nvSpPr>
        <p:spPr>
          <a:xfrm>
            <a:off x="4552426" y="3587033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(2/8)*0+(6/8)*0.27778=0.27778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80EC1ED-8E24-44AE-87AF-93F4EA60E80E}"/>
              </a:ext>
            </a:extLst>
          </p:cNvPr>
          <p:cNvSpPr/>
          <p:nvPr/>
        </p:nvSpPr>
        <p:spPr bwMode="auto">
          <a:xfrm>
            <a:off x="872455" y="3564653"/>
            <a:ext cx="4605556" cy="1005848"/>
          </a:xfrm>
          <a:custGeom>
            <a:avLst/>
            <a:gdLst>
              <a:gd name="connsiteX0" fmla="*/ 0 w 4605556"/>
              <a:gd name="connsiteY0" fmla="*/ 789233 h 1005848"/>
              <a:gd name="connsiteX1" fmla="*/ 41945 w 4605556"/>
              <a:gd name="connsiteY1" fmla="*/ 806011 h 1005848"/>
              <a:gd name="connsiteX2" fmla="*/ 117446 w 4605556"/>
              <a:gd name="connsiteY2" fmla="*/ 822789 h 1005848"/>
              <a:gd name="connsiteX3" fmla="*/ 218114 w 4605556"/>
              <a:gd name="connsiteY3" fmla="*/ 847956 h 1005848"/>
              <a:gd name="connsiteX4" fmla="*/ 243281 w 4605556"/>
              <a:gd name="connsiteY4" fmla="*/ 864734 h 1005848"/>
              <a:gd name="connsiteX5" fmla="*/ 302004 w 4605556"/>
              <a:gd name="connsiteY5" fmla="*/ 881512 h 1005848"/>
              <a:gd name="connsiteX6" fmla="*/ 327171 w 4605556"/>
              <a:gd name="connsiteY6" fmla="*/ 898290 h 1005848"/>
              <a:gd name="connsiteX7" fmla="*/ 385894 w 4605556"/>
              <a:gd name="connsiteY7" fmla="*/ 915068 h 1005848"/>
              <a:gd name="connsiteX8" fmla="*/ 486562 w 4605556"/>
              <a:gd name="connsiteY8" fmla="*/ 923457 h 1005848"/>
              <a:gd name="connsiteX9" fmla="*/ 847288 w 4605556"/>
              <a:gd name="connsiteY9" fmla="*/ 940235 h 1005848"/>
              <a:gd name="connsiteX10" fmla="*/ 2046914 w 4605556"/>
              <a:gd name="connsiteY10" fmla="*/ 948624 h 1005848"/>
              <a:gd name="connsiteX11" fmla="*/ 2365695 w 4605556"/>
              <a:gd name="connsiteY11" fmla="*/ 931846 h 1005848"/>
              <a:gd name="connsiteX12" fmla="*/ 2390862 w 4605556"/>
              <a:gd name="connsiteY12" fmla="*/ 923457 h 1005848"/>
              <a:gd name="connsiteX13" fmla="*/ 2709644 w 4605556"/>
              <a:gd name="connsiteY13" fmla="*/ 915068 h 1005848"/>
              <a:gd name="connsiteX14" fmla="*/ 2810312 w 4605556"/>
              <a:gd name="connsiteY14" fmla="*/ 898290 h 1005848"/>
              <a:gd name="connsiteX15" fmla="*/ 3204595 w 4605556"/>
              <a:gd name="connsiteY15" fmla="*/ 881512 h 1005848"/>
              <a:gd name="connsiteX16" fmla="*/ 3280095 w 4605556"/>
              <a:gd name="connsiteY16" fmla="*/ 856345 h 1005848"/>
              <a:gd name="connsiteX17" fmla="*/ 3305262 w 4605556"/>
              <a:gd name="connsiteY17" fmla="*/ 847956 h 1005848"/>
              <a:gd name="connsiteX18" fmla="*/ 3405930 w 4605556"/>
              <a:gd name="connsiteY18" fmla="*/ 839567 h 1005848"/>
              <a:gd name="connsiteX19" fmla="*/ 3498209 w 4605556"/>
              <a:gd name="connsiteY19" fmla="*/ 822789 h 1005848"/>
              <a:gd name="connsiteX20" fmla="*/ 3523376 w 4605556"/>
              <a:gd name="connsiteY20" fmla="*/ 814400 h 1005848"/>
              <a:gd name="connsiteX21" fmla="*/ 3565321 w 4605556"/>
              <a:gd name="connsiteY21" fmla="*/ 806011 h 1005848"/>
              <a:gd name="connsiteX22" fmla="*/ 3590488 w 4605556"/>
              <a:gd name="connsiteY22" fmla="*/ 797622 h 1005848"/>
              <a:gd name="connsiteX23" fmla="*/ 3657600 w 4605556"/>
              <a:gd name="connsiteY23" fmla="*/ 780844 h 1005848"/>
              <a:gd name="connsiteX24" fmla="*/ 3699545 w 4605556"/>
              <a:gd name="connsiteY24" fmla="*/ 772455 h 1005848"/>
              <a:gd name="connsiteX25" fmla="*/ 3749879 w 4605556"/>
              <a:gd name="connsiteY25" fmla="*/ 755677 h 1005848"/>
              <a:gd name="connsiteX26" fmla="*/ 3783435 w 4605556"/>
              <a:gd name="connsiteY26" fmla="*/ 747288 h 1005848"/>
              <a:gd name="connsiteX27" fmla="*/ 3833769 w 4605556"/>
              <a:gd name="connsiteY27" fmla="*/ 713732 h 1005848"/>
              <a:gd name="connsiteX28" fmla="*/ 3858936 w 4605556"/>
              <a:gd name="connsiteY28" fmla="*/ 696954 h 1005848"/>
              <a:gd name="connsiteX29" fmla="*/ 3884103 w 4605556"/>
              <a:gd name="connsiteY29" fmla="*/ 671787 h 1005848"/>
              <a:gd name="connsiteX30" fmla="*/ 3900881 w 4605556"/>
              <a:gd name="connsiteY30" fmla="*/ 646620 h 1005848"/>
              <a:gd name="connsiteX31" fmla="*/ 3926048 w 4605556"/>
              <a:gd name="connsiteY31" fmla="*/ 629842 h 1005848"/>
              <a:gd name="connsiteX32" fmla="*/ 3967993 w 4605556"/>
              <a:gd name="connsiteY32" fmla="*/ 587897 h 1005848"/>
              <a:gd name="connsiteX33" fmla="*/ 4018327 w 4605556"/>
              <a:gd name="connsiteY33" fmla="*/ 537564 h 1005848"/>
              <a:gd name="connsiteX34" fmla="*/ 4035105 w 4605556"/>
              <a:gd name="connsiteY34" fmla="*/ 512397 h 1005848"/>
              <a:gd name="connsiteX35" fmla="*/ 4085439 w 4605556"/>
              <a:gd name="connsiteY35" fmla="*/ 462063 h 1005848"/>
              <a:gd name="connsiteX36" fmla="*/ 3900881 w 4605556"/>
              <a:gd name="connsiteY36" fmla="*/ 453674 h 1005848"/>
              <a:gd name="connsiteX37" fmla="*/ 3850547 w 4605556"/>
              <a:gd name="connsiteY37" fmla="*/ 436896 h 1005848"/>
              <a:gd name="connsiteX38" fmla="*/ 3825380 w 4605556"/>
              <a:gd name="connsiteY38" fmla="*/ 428507 h 1005848"/>
              <a:gd name="connsiteX39" fmla="*/ 3808602 w 4605556"/>
              <a:gd name="connsiteY39" fmla="*/ 403340 h 1005848"/>
              <a:gd name="connsiteX40" fmla="*/ 3783435 w 4605556"/>
              <a:gd name="connsiteY40" fmla="*/ 386562 h 1005848"/>
              <a:gd name="connsiteX41" fmla="*/ 3749879 w 4605556"/>
              <a:gd name="connsiteY41" fmla="*/ 336228 h 1005848"/>
              <a:gd name="connsiteX42" fmla="*/ 3749879 w 4605556"/>
              <a:gd name="connsiteY42" fmla="*/ 134892 h 1005848"/>
              <a:gd name="connsiteX43" fmla="*/ 3800213 w 4605556"/>
              <a:gd name="connsiteY43" fmla="*/ 92947 h 1005848"/>
              <a:gd name="connsiteX44" fmla="*/ 3825380 w 4605556"/>
              <a:gd name="connsiteY44" fmla="*/ 67780 h 1005848"/>
              <a:gd name="connsiteX45" fmla="*/ 3875714 w 4605556"/>
              <a:gd name="connsiteY45" fmla="*/ 51002 h 1005848"/>
              <a:gd name="connsiteX46" fmla="*/ 3900881 w 4605556"/>
              <a:gd name="connsiteY46" fmla="*/ 42613 h 1005848"/>
              <a:gd name="connsiteX47" fmla="*/ 3926048 w 4605556"/>
              <a:gd name="connsiteY47" fmla="*/ 34224 h 1005848"/>
              <a:gd name="connsiteX48" fmla="*/ 4068661 w 4605556"/>
              <a:gd name="connsiteY48" fmla="*/ 17446 h 1005848"/>
              <a:gd name="connsiteX49" fmla="*/ 4194495 w 4605556"/>
              <a:gd name="connsiteY49" fmla="*/ 668 h 1005848"/>
              <a:gd name="connsiteX50" fmla="*/ 4488110 w 4605556"/>
              <a:gd name="connsiteY50" fmla="*/ 17446 h 1005848"/>
              <a:gd name="connsiteX51" fmla="*/ 4513277 w 4605556"/>
              <a:gd name="connsiteY51" fmla="*/ 25835 h 1005848"/>
              <a:gd name="connsiteX52" fmla="*/ 4530055 w 4605556"/>
              <a:gd name="connsiteY52" fmla="*/ 51002 h 1005848"/>
              <a:gd name="connsiteX53" fmla="*/ 4580389 w 4605556"/>
              <a:gd name="connsiteY53" fmla="*/ 92947 h 1005848"/>
              <a:gd name="connsiteX54" fmla="*/ 4605556 w 4605556"/>
              <a:gd name="connsiteY54" fmla="*/ 143281 h 1005848"/>
              <a:gd name="connsiteX55" fmla="*/ 4588778 w 4605556"/>
              <a:gd name="connsiteY55" fmla="*/ 243949 h 1005848"/>
              <a:gd name="connsiteX56" fmla="*/ 4546833 w 4605556"/>
              <a:gd name="connsiteY56" fmla="*/ 285894 h 1005848"/>
              <a:gd name="connsiteX57" fmla="*/ 4521666 w 4605556"/>
              <a:gd name="connsiteY57" fmla="*/ 311061 h 1005848"/>
              <a:gd name="connsiteX58" fmla="*/ 4496499 w 4605556"/>
              <a:gd name="connsiteY58" fmla="*/ 327839 h 1005848"/>
              <a:gd name="connsiteX59" fmla="*/ 4420998 w 4605556"/>
              <a:gd name="connsiteY59" fmla="*/ 386562 h 1005848"/>
              <a:gd name="connsiteX60" fmla="*/ 4370664 w 4605556"/>
              <a:gd name="connsiteY60" fmla="*/ 411729 h 1005848"/>
              <a:gd name="connsiteX61" fmla="*/ 4320330 w 4605556"/>
              <a:gd name="connsiteY61" fmla="*/ 428507 h 1005848"/>
              <a:gd name="connsiteX62" fmla="*/ 4236440 w 4605556"/>
              <a:gd name="connsiteY62" fmla="*/ 445285 h 1005848"/>
              <a:gd name="connsiteX63" fmla="*/ 4118995 w 4605556"/>
              <a:gd name="connsiteY63" fmla="*/ 453674 h 1005848"/>
              <a:gd name="connsiteX64" fmla="*/ 4051883 w 4605556"/>
              <a:gd name="connsiteY64" fmla="*/ 462063 h 100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605556" h="1005848">
                <a:moveTo>
                  <a:pt x="0" y="789233"/>
                </a:moveTo>
                <a:cubicBezTo>
                  <a:pt x="13982" y="794826"/>
                  <a:pt x="27659" y="801249"/>
                  <a:pt x="41945" y="806011"/>
                </a:cubicBezTo>
                <a:cubicBezTo>
                  <a:pt x="58103" y="811397"/>
                  <a:pt x="102818" y="820129"/>
                  <a:pt x="117446" y="822789"/>
                </a:cubicBezTo>
                <a:cubicBezTo>
                  <a:pt x="143392" y="827506"/>
                  <a:pt x="195140" y="832640"/>
                  <a:pt x="218114" y="847956"/>
                </a:cubicBezTo>
                <a:cubicBezTo>
                  <a:pt x="226503" y="853549"/>
                  <a:pt x="234014" y="860762"/>
                  <a:pt x="243281" y="864734"/>
                </a:cubicBezTo>
                <a:cubicBezTo>
                  <a:pt x="280911" y="880861"/>
                  <a:pt x="269354" y="865187"/>
                  <a:pt x="302004" y="881512"/>
                </a:cubicBezTo>
                <a:cubicBezTo>
                  <a:pt x="311022" y="886021"/>
                  <a:pt x="318153" y="893781"/>
                  <a:pt x="327171" y="898290"/>
                </a:cubicBezTo>
                <a:cubicBezTo>
                  <a:pt x="336457" y="902933"/>
                  <a:pt x="378726" y="914172"/>
                  <a:pt x="385894" y="915068"/>
                </a:cubicBezTo>
                <a:cubicBezTo>
                  <a:pt x="419306" y="919245"/>
                  <a:pt x="452964" y="921217"/>
                  <a:pt x="486562" y="923457"/>
                </a:cubicBezTo>
                <a:cubicBezTo>
                  <a:pt x="615397" y="932046"/>
                  <a:pt x="714907" y="934940"/>
                  <a:pt x="847288" y="940235"/>
                </a:cubicBezTo>
                <a:cubicBezTo>
                  <a:pt x="1261070" y="1078162"/>
                  <a:pt x="879937" y="957142"/>
                  <a:pt x="2046914" y="948624"/>
                </a:cubicBezTo>
                <a:cubicBezTo>
                  <a:pt x="2198377" y="923380"/>
                  <a:pt x="2012763" y="952014"/>
                  <a:pt x="2365695" y="931846"/>
                </a:cubicBezTo>
                <a:cubicBezTo>
                  <a:pt x="2374523" y="931342"/>
                  <a:pt x="2382030" y="923888"/>
                  <a:pt x="2390862" y="923457"/>
                </a:cubicBezTo>
                <a:cubicBezTo>
                  <a:pt x="2497033" y="918278"/>
                  <a:pt x="2603383" y="917864"/>
                  <a:pt x="2709644" y="915068"/>
                </a:cubicBezTo>
                <a:cubicBezTo>
                  <a:pt x="2757432" y="899139"/>
                  <a:pt x="2730036" y="906318"/>
                  <a:pt x="2810312" y="898290"/>
                </a:cubicBezTo>
                <a:cubicBezTo>
                  <a:pt x="2978644" y="881457"/>
                  <a:pt x="2950752" y="888563"/>
                  <a:pt x="3204595" y="881512"/>
                </a:cubicBezTo>
                <a:lnTo>
                  <a:pt x="3280095" y="856345"/>
                </a:lnTo>
                <a:cubicBezTo>
                  <a:pt x="3288484" y="853549"/>
                  <a:pt x="3296450" y="848690"/>
                  <a:pt x="3305262" y="847956"/>
                </a:cubicBezTo>
                <a:lnTo>
                  <a:pt x="3405930" y="839567"/>
                </a:lnTo>
                <a:cubicBezTo>
                  <a:pt x="3505407" y="814698"/>
                  <a:pt x="3347916" y="852848"/>
                  <a:pt x="3498209" y="822789"/>
                </a:cubicBezTo>
                <a:cubicBezTo>
                  <a:pt x="3506880" y="821055"/>
                  <a:pt x="3514797" y="816545"/>
                  <a:pt x="3523376" y="814400"/>
                </a:cubicBezTo>
                <a:cubicBezTo>
                  <a:pt x="3537209" y="810942"/>
                  <a:pt x="3551488" y="809469"/>
                  <a:pt x="3565321" y="806011"/>
                </a:cubicBezTo>
                <a:cubicBezTo>
                  <a:pt x="3573900" y="803866"/>
                  <a:pt x="3581957" y="799949"/>
                  <a:pt x="3590488" y="797622"/>
                </a:cubicBezTo>
                <a:cubicBezTo>
                  <a:pt x="3612735" y="791555"/>
                  <a:pt x="3634989" y="785366"/>
                  <a:pt x="3657600" y="780844"/>
                </a:cubicBezTo>
                <a:cubicBezTo>
                  <a:pt x="3671582" y="778048"/>
                  <a:pt x="3685789" y="776207"/>
                  <a:pt x="3699545" y="772455"/>
                </a:cubicBezTo>
                <a:cubicBezTo>
                  <a:pt x="3716607" y="767802"/>
                  <a:pt x="3732721" y="759966"/>
                  <a:pt x="3749879" y="755677"/>
                </a:cubicBezTo>
                <a:lnTo>
                  <a:pt x="3783435" y="747288"/>
                </a:lnTo>
                <a:lnTo>
                  <a:pt x="3833769" y="713732"/>
                </a:lnTo>
                <a:cubicBezTo>
                  <a:pt x="3842158" y="708139"/>
                  <a:pt x="3851807" y="704083"/>
                  <a:pt x="3858936" y="696954"/>
                </a:cubicBezTo>
                <a:cubicBezTo>
                  <a:pt x="3867325" y="688565"/>
                  <a:pt x="3876508" y="680901"/>
                  <a:pt x="3884103" y="671787"/>
                </a:cubicBezTo>
                <a:cubicBezTo>
                  <a:pt x="3890558" y="664042"/>
                  <a:pt x="3893752" y="653749"/>
                  <a:pt x="3900881" y="646620"/>
                </a:cubicBezTo>
                <a:cubicBezTo>
                  <a:pt x="3908010" y="639491"/>
                  <a:pt x="3917659" y="635435"/>
                  <a:pt x="3926048" y="629842"/>
                </a:cubicBezTo>
                <a:cubicBezTo>
                  <a:pt x="3960620" y="577984"/>
                  <a:pt x="3922236" y="628569"/>
                  <a:pt x="3967993" y="587897"/>
                </a:cubicBezTo>
                <a:cubicBezTo>
                  <a:pt x="3985727" y="572133"/>
                  <a:pt x="4005165" y="557306"/>
                  <a:pt x="4018327" y="537564"/>
                </a:cubicBezTo>
                <a:cubicBezTo>
                  <a:pt x="4023920" y="529175"/>
                  <a:pt x="4028407" y="519933"/>
                  <a:pt x="4035105" y="512397"/>
                </a:cubicBezTo>
                <a:cubicBezTo>
                  <a:pt x="4050869" y="494663"/>
                  <a:pt x="4085439" y="462063"/>
                  <a:pt x="4085439" y="462063"/>
                </a:cubicBezTo>
                <a:cubicBezTo>
                  <a:pt x="4023920" y="459267"/>
                  <a:pt x="3962113" y="460235"/>
                  <a:pt x="3900881" y="453674"/>
                </a:cubicBezTo>
                <a:cubicBezTo>
                  <a:pt x="3883296" y="451790"/>
                  <a:pt x="3867325" y="442489"/>
                  <a:pt x="3850547" y="436896"/>
                </a:cubicBezTo>
                <a:lnTo>
                  <a:pt x="3825380" y="428507"/>
                </a:lnTo>
                <a:cubicBezTo>
                  <a:pt x="3819787" y="420118"/>
                  <a:pt x="3815731" y="410469"/>
                  <a:pt x="3808602" y="403340"/>
                </a:cubicBezTo>
                <a:cubicBezTo>
                  <a:pt x="3801473" y="396211"/>
                  <a:pt x="3790074" y="394150"/>
                  <a:pt x="3783435" y="386562"/>
                </a:cubicBezTo>
                <a:cubicBezTo>
                  <a:pt x="3770156" y="371387"/>
                  <a:pt x="3749879" y="336228"/>
                  <a:pt x="3749879" y="336228"/>
                </a:cubicBezTo>
                <a:cubicBezTo>
                  <a:pt x="3739252" y="251212"/>
                  <a:pt x="3733478" y="238768"/>
                  <a:pt x="3749879" y="134892"/>
                </a:cubicBezTo>
                <a:cubicBezTo>
                  <a:pt x="3754504" y="105600"/>
                  <a:pt x="3781317" y="106444"/>
                  <a:pt x="3800213" y="92947"/>
                </a:cubicBezTo>
                <a:cubicBezTo>
                  <a:pt x="3809867" y="86051"/>
                  <a:pt x="3815009" y="73542"/>
                  <a:pt x="3825380" y="67780"/>
                </a:cubicBezTo>
                <a:cubicBezTo>
                  <a:pt x="3840840" y="59191"/>
                  <a:pt x="3858936" y="56595"/>
                  <a:pt x="3875714" y="51002"/>
                </a:cubicBezTo>
                <a:lnTo>
                  <a:pt x="3900881" y="42613"/>
                </a:lnTo>
                <a:cubicBezTo>
                  <a:pt x="3909270" y="39817"/>
                  <a:pt x="3917326" y="35678"/>
                  <a:pt x="3926048" y="34224"/>
                </a:cubicBezTo>
                <a:cubicBezTo>
                  <a:pt x="4020909" y="18414"/>
                  <a:pt x="3933911" y="31630"/>
                  <a:pt x="4068661" y="17446"/>
                </a:cubicBezTo>
                <a:cubicBezTo>
                  <a:pt x="4109862" y="13109"/>
                  <a:pt x="4153388" y="6541"/>
                  <a:pt x="4194495" y="668"/>
                </a:cubicBezTo>
                <a:cubicBezTo>
                  <a:pt x="4341319" y="5404"/>
                  <a:pt x="4386997" y="-11443"/>
                  <a:pt x="4488110" y="17446"/>
                </a:cubicBezTo>
                <a:cubicBezTo>
                  <a:pt x="4496613" y="19875"/>
                  <a:pt x="4504888" y="23039"/>
                  <a:pt x="4513277" y="25835"/>
                </a:cubicBezTo>
                <a:cubicBezTo>
                  <a:pt x="4518870" y="34224"/>
                  <a:pt x="4522926" y="43873"/>
                  <a:pt x="4530055" y="51002"/>
                </a:cubicBezTo>
                <a:cubicBezTo>
                  <a:pt x="4596044" y="116991"/>
                  <a:pt x="4511673" y="10488"/>
                  <a:pt x="4580389" y="92947"/>
                </a:cubicBezTo>
                <a:cubicBezTo>
                  <a:pt x="4598458" y="114630"/>
                  <a:pt x="4597148" y="118058"/>
                  <a:pt x="4605556" y="143281"/>
                </a:cubicBezTo>
                <a:cubicBezTo>
                  <a:pt x="4602898" y="167203"/>
                  <a:pt x="4602832" y="215841"/>
                  <a:pt x="4588778" y="243949"/>
                </a:cubicBezTo>
                <a:cubicBezTo>
                  <a:pt x="4571201" y="279103"/>
                  <a:pt x="4575595" y="261925"/>
                  <a:pt x="4546833" y="285894"/>
                </a:cubicBezTo>
                <a:cubicBezTo>
                  <a:pt x="4537719" y="293489"/>
                  <a:pt x="4530780" y="303466"/>
                  <a:pt x="4521666" y="311061"/>
                </a:cubicBezTo>
                <a:cubicBezTo>
                  <a:pt x="4513921" y="317516"/>
                  <a:pt x="4504244" y="321384"/>
                  <a:pt x="4496499" y="327839"/>
                </a:cubicBezTo>
                <a:cubicBezTo>
                  <a:pt x="4467546" y="351966"/>
                  <a:pt x="4463403" y="372427"/>
                  <a:pt x="4420998" y="386562"/>
                </a:cubicBezTo>
                <a:cubicBezTo>
                  <a:pt x="4329214" y="417157"/>
                  <a:pt x="4468238" y="368363"/>
                  <a:pt x="4370664" y="411729"/>
                </a:cubicBezTo>
                <a:cubicBezTo>
                  <a:pt x="4354503" y="418912"/>
                  <a:pt x="4337488" y="424218"/>
                  <a:pt x="4320330" y="428507"/>
                </a:cubicBezTo>
                <a:cubicBezTo>
                  <a:pt x="4288862" y="436374"/>
                  <a:pt x="4270722" y="441857"/>
                  <a:pt x="4236440" y="445285"/>
                </a:cubicBezTo>
                <a:cubicBezTo>
                  <a:pt x="4197387" y="449190"/>
                  <a:pt x="4158143" y="450878"/>
                  <a:pt x="4118995" y="453674"/>
                </a:cubicBezTo>
                <a:cubicBezTo>
                  <a:pt x="4068824" y="463708"/>
                  <a:pt x="4091309" y="462063"/>
                  <a:pt x="4051883" y="462063"/>
                </a:cubicBezTo>
              </a:path>
            </a:pathLst>
          </a:custGeom>
          <a:noFill/>
          <a:ln w="952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F9ACE1-CDA0-4F95-BFCC-A414E12F199C}"/>
              </a:ext>
            </a:extLst>
          </p:cNvPr>
          <p:cNvCxnSpPr>
            <a:cxnSpLocks/>
          </p:cNvCxnSpPr>
          <p:nvPr/>
        </p:nvCxnSpPr>
        <p:spPr bwMode="auto">
          <a:xfrm>
            <a:off x="5950226" y="1314951"/>
            <a:ext cx="927652" cy="1113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69833-32A7-48D0-95B9-97AD4FB5574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7000" y="2727969"/>
            <a:ext cx="1018913" cy="887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261842A-73B8-472C-8232-C22259553F88}"/>
              </a:ext>
            </a:extLst>
          </p:cNvPr>
          <p:cNvSpPr txBox="1"/>
          <p:nvPr/>
        </p:nvSpPr>
        <p:spPr>
          <a:xfrm>
            <a:off x="5124974" y="2433223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gain = 0.46875-0.27778 = </a:t>
            </a:r>
            <a:r>
              <a:rPr lang="en-US" b="1" u="sng" dirty="0">
                <a:solidFill>
                  <a:srgbClr val="CE1126"/>
                </a:solidFill>
              </a:rPr>
              <a:t>0.19097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2B9F4-A2EE-4C19-8442-65B2D6D06949}"/>
              </a:ext>
            </a:extLst>
          </p:cNvPr>
          <p:cNvSpPr/>
          <p:nvPr/>
        </p:nvSpPr>
        <p:spPr bwMode="auto">
          <a:xfrm>
            <a:off x="3089629" y="3718267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E9B8705-C9F3-40DD-AB61-2BF69663D8B6}"/>
              </a:ext>
            </a:extLst>
          </p:cNvPr>
          <p:cNvSpPr/>
          <p:nvPr/>
        </p:nvSpPr>
        <p:spPr bwMode="auto">
          <a:xfrm>
            <a:off x="3087149" y="3590488"/>
            <a:ext cx="4075651" cy="880844"/>
          </a:xfrm>
          <a:custGeom>
            <a:avLst/>
            <a:gdLst>
              <a:gd name="connsiteX0" fmla="*/ 0 w 3942887"/>
              <a:gd name="connsiteY0" fmla="*/ 763398 h 880844"/>
              <a:gd name="connsiteX1" fmla="*/ 41945 w 3942887"/>
              <a:gd name="connsiteY1" fmla="*/ 780176 h 880844"/>
              <a:gd name="connsiteX2" fmla="*/ 92279 w 3942887"/>
              <a:gd name="connsiteY2" fmla="*/ 813732 h 880844"/>
              <a:gd name="connsiteX3" fmla="*/ 201335 w 3942887"/>
              <a:gd name="connsiteY3" fmla="*/ 838899 h 880844"/>
              <a:gd name="connsiteX4" fmla="*/ 251669 w 3942887"/>
              <a:gd name="connsiteY4" fmla="*/ 847288 h 880844"/>
              <a:gd name="connsiteX5" fmla="*/ 302003 w 3942887"/>
              <a:gd name="connsiteY5" fmla="*/ 864066 h 880844"/>
              <a:gd name="connsiteX6" fmla="*/ 360726 w 3942887"/>
              <a:gd name="connsiteY6" fmla="*/ 880844 h 880844"/>
              <a:gd name="connsiteX7" fmla="*/ 1929468 w 3942887"/>
              <a:gd name="connsiteY7" fmla="*/ 864066 h 880844"/>
              <a:gd name="connsiteX8" fmla="*/ 2088858 w 3942887"/>
              <a:gd name="connsiteY8" fmla="*/ 847288 h 880844"/>
              <a:gd name="connsiteX9" fmla="*/ 2181137 w 3942887"/>
              <a:gd name="connsiteY9" fmla="*/ 822121 h 880844"/>
              <a:gd name="connsiteX10" fmla="*/ 2273416 w 3942887"/>
              <a:gd name="connsiteY10" fmla="*/ 813732 h 880844"/>
              <a:gd name="connsiteX11" fmla="*/ 2298583 w 3942887"/>
              <a:gd name="connsiteY11" fmla="*/ 805343 h 880844"/>
              <a:gd name="connsiteX12" fmla="*/ 2432807 w 3942887"/>
              <a:gd name="connsiteY12" fmla="*/ 788565 h 880844"/>
              <a:gd name="connsiteX13" fmla="*/ 2457974 w 3942887"/>
              <a:gd name="connsiteY13" fmla="*/ 780176 h 880844"/>
              <a:gd name="connsiteX14" fmla="*/ 2508308 w 3942887"/>
              <a:gd name="connsiteY14" fmla="*/ 755009 h 880844"/>
              <a:gd name="connsiteX15" fmla="*/ 2575420 w 3942887"/>
              <a:gd name="connsiteY15" fmla="*/ 746620 h 880844"/>
              <a:gd name="connsiteX16" fmla="*/ 2625754 w 3942887"/>
              <a:gd name="connsiteY16" fmla="*/ 713064 h 880844"/>
              <a:gd name="connsiteX17" fmla="*/ 2659310 w 3942887"/>
              <a:gd name="connsiteY17" fmla="*/ 704675 h 880844"/>
              <a:gd name="connsiteX18" fmla="*/ 2709644 w 3942887"/>
              <a:gd name="connsiteY18" fmla="*/ 696286 h 880844"/>
              <a:gd name="connsiteX19" fmla="*/ 2759978 w 3942887"/>
              <a:gd name="connsiteY19" fmla="*/ 671119 h 880844"/>
              <a:gd name="connsiteX20" fmla="*/ 2801923 w 3942887"/>
              <a:gd name="connsiteY20" fmla="*/ 662730 h 880844"/>
              <a:gd name="connsiteX21" fmla="*/ 2860645 w 3942887"/>
              <a:gd name="connsiteY21" fmla="*/ 637563 h 880844"/>
              <a:gd name="connsiteX22" fmla="*/ 2936146 w 3942887"/>
              <a:gd name="connsiteY22" fmla="*/ 578840 h 880844"/>
              <a:gd name="connsiteX23" fmla="*/ 2944535 w 3942887"/>
              <a:gd name="connsiteY23" fmla="*/ 553673 h 880844"/>
              <a:gd name="connsiteX24" fmla="*/ 3020036 w 3942887"/>
              <a:gd name="connsiteY24" fmla="*/ 494951 h 880844"/>
              <a:gd name="connsiteX25" fmla="*/ 3045203 w 3942887"/>
              <a:gd name="connsiteY25" fmla="*/ 478173 h 880844"/>
              <a:gd name="connsiteX26" fmla="*/ 3070370 w 3942887"/>
              <a:gd name="connsiteY26" fmla="*/ 461395 h 880844"/>
              <a:gd name="connsiteX27" fmla="*/ 3095537 w 3942887"/>
              <a:gd name="connsiteY27" fmla="*/ 453006 h 880844"/>
              <a:gd name="connsiteX28" fmla="*/ 3171038 w 3942887"/>
              <a:gd name="connsiteY28" fmla="*/ 411061 h 880844"/>
              <a:gd name="connsiteX29" fmla="*/ 3691156 w 3942887"/>
              <a:gd name="connsiteY29" fmla="*/ 402672 h 880844"/>
              <a:gd name="connsiteX30" fmla="*/ 3808601 w 3942887"/>
              <a:gd name="connsiteY30" fmla="*/ 385894 h 880844"/>
              <a:gd name="connsiteX31" fmla="*/ 3833768 w 3942887"/>
              <a:gd name="connsiteY31" fmla="*/ 369116 h 880844"/>
              <a:gd name="connsiteX32" fmla="*/ 3850546 w 3942887"/>
              <a:gd name="connsiteY32" fmla="*/ 343949 h 880844"/>
              <a:gd name="connsiteX33" fmla="*/ 3900880 w 3942887"/>
              <a:gd name="connsiteY33" fmla="*/ 327171 h 880844"/>
              <a:gd name="connsiteX34" fmla="*/ 3926047 w 3942887"/>
              <a:gd name="connsiteY34" fmla="*/ 310393 h 880844"/>
              <a:gd name="connsiteX35" fmla="*/ 3942825 w 3942887"/>
              <a:gd name="connsiteY35" fmla="*/ 260059 h 880844"/>
              <a:gd name="connsiteX36" fmla="*/ 3934436 w 3942887"/>
              <a:gd name="connsiteY36" fmla="*/ 117446 h 880844"/>
              <a:gd name="connsiteX37" fmla="*/ 3909269 w 3942887"/>
              <a:gd name="connsiteY37" fmla="*/ 58723 h 880844"/>
              <a:gd name="connsiteX38" fmla="*/ 3884102 w 3942887"/>
              <a:gd name="connsiteY38" fmla="*/ 25167 h 880844"/>
              <a:gd name="connsiteX39" fmla="*/ 3825379 w 3942887"/>
              <a:gd name="connsiteY39" fmla="*/ 8389 h 880844"/>
              <a:gd name="connsiteX40" fmla="*/ 3624044 w 3942887"/>
              <a:gd name="connsiteY40" fmla="*/ 0 h 880844"/>
              <a:gd name="connsiteX41" fmla="*/ 2583809 w 3942887"/>
              <a:gd name="connsiteY41" fmla="*/ 8389 h 880844"/>
              <a:gd name="connsiteX42" fmla="*/ 2533475 w 3942887"/>
              <a:gd name="connsiteY42" fmla="*/ 25167 h 880844"/>
              <a:gd name="connsiteX43" fmla="*/ 2499919 w 3942887"/>
              <a:gd name="connsiteY43" fmla="*/ 33556 h 880844"/>
              <a:gd name="connsiteX44" fmla="*/ 2424418 w 3942887"/>
              <a:gd name="connsiteY44" fmla="*/ 50334 h 880844"/>
              <a:gd name="connsiteX45" fmla="*/ 2382473 w 3942887"/>
              <a:gd name="connsiteY45" fmla="*/ 125835 h 880844"/>
              <a:gd name="connsiteX46" fmla="*/ 2374084 w 3942887"/>
              <a:gd name="connsiteY46" fmla="*/ 159391 h 880844"/>
              <a:gd name="connsiteX47" fmla="*/ 2365695 w 3942887"/>
              <a:gd name="connsiteY47" fmla="*/ 234892 h 880844"/>
              <a:gd name="connsiteX48" fmla="*/ 2374084 w 3942887"/>
              <a:gd name="connsiteY48" fmla="*/ 318782 h 880844"/>
              <a:gd name="connsiteX49" fmla="*/ 2416029 w 3942887"/>
              <a:gd name="connsiteY49" fmla="*/ 360727 h 880844"/>
              <a:gd name="connsiteX50" fmla="*/ 2785145 w 3942887"/>
              <a:gd name="connsiteY50" fmla="*/ 369116 h 880844"/>
              <a:gd name="connsiteX51" fmla="*/ 2860645 w 3942887"/>
              <a:gd name="connsiteY51" fmla="*/ 385894 h 880844"/>
              <a:gd name="connsiteX52" fmla="*/ 3137482 w 3942887"/>
              <a:gd name="connsiteY52" fmla="*/ 402672 h 880844"/>
              <a:gd name="connsiteX53" fmla="*/ 3179427 w 3942887"/>
              <a:gd name="connsiteY53" fmla="*/ 436228 h 8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42887" h="880844">
                <a:moveTo>
                  <a:pt x="0" y="763398"/>
                </a:moveTo>
                <a:cubicBezTo>
                  <a:pt x="13982" y="768991"/>
                  <a:pt x="28725" y="772965"/>
                  <a:pt x="41945" y="780176"/>
                </a:cubicBezTo>
                <a:cubicBezTo>
                  <a:pt x="59647" y="789832"/>
                  <a:pt x="72716" y="808841"/>
                  <a:pt x="92279" y="813732"/>
                </a:cubicBezTo>
                <a:cubicBezTo>
                  <a:pt x="133604" y="824064"/>
                  <a:pt x="153132" y="829258"/>
                  <a:pt x="201335" y="838899"/>
                </a:cubicBezTo>
                <a:cubicBezTo>
                  <a:pt x="218014" y="842235"/>
                  <a:pt x="235167" y="843163"/>
                  <a:pt x="251669" y="847288"/>
                </a:cubicBezTo>
                <a:cubicBezTo>
                  <a:pt x="268827" y="851577"/>
                  <a:pt x="285063" y="858984"/>
                  <a:pt x="302003" y="864066"/>
                </a:cubicBezTo>
                <a:cubicBezTo>
                  <a:pt x="407340" y="895667"/>
                  <a:pt x="276147" y="852651"/>
                  <a:pt x="360726" y="880844"/>
                </a:cubicBezTo>
                <a:lnTo>
                  <a:pt x="1929468" y="864066"/>
                </a:lnTo>
                <a:cubicBezTo>
                  <a:pt x="1958317" y="862369"/>
                  <a:pt x="2053786" y="853133"/>
                  <a:pt x="2088858" y="847288"/>
                </a:cubicBezTo>
                <a:cubicBezTo>
                  <a:pt x="2120493" y="842016"/>
                  <a:pt x="2149347" y="826360"/>
                  <a:pt x="2181137" y="822121"/>
                </a:cubicBezTo>
                <a:cubicBezTo>
                  <a:pt x="2211753" y="818039"/>
                  <a:pt x="2242656" y="816528"/>
                  <a:pt x="2273416" y="813732"/>
                </a:cubicBezTo>
                <a:cubicBezTo>
                  <a:pt x="2281805" y="810936"/>
                  <a:pt x="2289848" y="806722"/>
                  <a:pt x="2298583" y="805343"/>
                </a:cubicBezTo>
                <a:cubicBezTo>
                  <a:pt x="2343121" y="798311"/>
                  <a:pt x="2432807" y="788565"/>
                  <a:pt x="2432807" y="788565"/>
                </a:cubicBezTo>
                <a:cubicBezTo>
                  <a:pt x="2441196" y="785769"/>
                  <a:pt x="2450065" y="784131"/>
                  <a:pt x="2457974" y="780176"/>
                </a:cubicBezTo>
                <a:cubicBezTo>
                  <a:pt x="2488678" y="764824"/>
                  <a:pt x="2475173" y="761034"/>
                  <a:pt x="2508308" y="755009"/>
                </a:cubicBezTo>
                <a:cubicBezTo>
                  <a:pt x="2530489" y="750976"/>
                  <a:pt x="2553049" y="749416"/>
                  <a:pt x="2575420" y="746620"/>
                </a:cubicBezTo>
                <a:cubicBezTo>
                  <a:pt x="2592198" y="735435"/>
                  <a:pt x="2606191" y="717955"/>
                  <a:pt x="2625754" y="713064"/>
                </a:cubicBezTo>
                <a:cubicBezTo>
                  <a:pt x="2636939" y="710268"/>
                  <a:pt x="2648004" y="706936"/>
                  <a:pt x="2659310" y="704675"/>
                </a:cubicBezTo>
                <a:cubicBezTo>
                  <a:pt x="2675989" y="701339"/>
                  <a:pt x="2693040" y="699976"/>
                  <a:pt x="2709644" y="696286"/>
                </a:cubicBezTo>
                <a:cubicBezTo>
                  <a:pt x="2773575" y="682079"/>
                  <a:pt x="2694161" y="695800"/>
                  <a:pt x="2759978" y="671119"/>
                </a:cubicBezTo>
                <a:cubicBezTo>
                  <a:pt x="2773329" y="666112"/>
                  <a:pt x="2787941" y="665526"/>
                  <a:pt x="2801923" y="662730"/>
                </a:cubicBezTo>
                <a:cubicBezTo>
                  <a:pt x="2893531" y="601658"/>
                  <a:pt x="2752302" y="691735"/>
                  <a:pt x="2860645" y="637563"/>
                </a:cubicBezTo>
                <a:cubicBezTo>
                  <a:pt x="2900782" y="617494"/>
                  <a:pt x="2908527" y="606459"/>
                  <a:pt x="2936146" y="578840"/>
                </a:cubicBezTo>
                <a:cubicBezTo>
                  <a:pt x="2938942" y="570451"/>
                  <a:pt x="2939630" y="561031"/>
                  <a:pt x="2944535" y="553673"/>
                </a:cubicBezTo>
                <a:cubicBezTo>
                  <a:pt x="2960306" y="530017"/>
                  <a:pt x="3000035" y="508285"/>
                  <a:pt x="3020036" y="494951"/>
                </a:cubicBezTo>
                <a:lnTo>
                  <a:pt x="3045203" y="478173"/>
                </a:lnTo>
                <a:cubicBezTo>
                  <a:pt x="3053592" y="472580"/>
                  <a:pt x="3060805" y="464583"/>
                  <a:pt x="3070370" y="461395"/>
                </a:cubicBezTo>
                <a:cubicBezTo>
                  <a:pt x="3078759" y="458599"/>
                  <a:pt x="3087807" y="457300"/>
                  <a:pt x="3095537" y="453006"/>
                </a:cubicBezTo>
                <a:cubicBezTo>
                  <a:pt x="3107205" y="446524"/>
                  <a:pt x="3146924" y="411803"/>
                  <a:pt x="3171038" y="411061"/>
                </a:cubicBezTo>
                <a:cubicBezTo>
                  <a:pt x="3344351" y="405728"/>
                  <a:pt x="3517783" y="405468"/>
                  <a:pt x="3691156" y="402672"/>
                </a:cubicBezTo>
                <a:cubicBezTo>
                  <a:pt x="3702187" y="401446"/>
                  <a:pt x="3786108" y="394329"/>
                  <a:pt x="3808601" y="385894"/>
                </a:cubicBezTo>
                <a:cubicBezTo>
                  <a:pt x="3818041" y="382354"/>
                  <a:pt x="3825379" y="374709"/>
                  <a:pt x="3833768" y="369116"/>
                </a:cubicBezTo>
                <a:cubicBezTo>
                  <a:pt x="3839361" y="360727"/>
                  <a:pt x="3841996" y="349293"/>
                  <a:pt x="3850546" y="343949"/>
                </a:cubicBezTo>
                <a:cubicBezTo>
                  <a:pt x="3865543" y="334576"/>
                  <a:pt x="3886165" y="336981"/>
                  <a:pt x="3900880" y="327171"/>
                </a:cubicBezTo>
                <a:lnTo>
                  <a:pt x="3926047" y="310393"/>
                </a:lnTo>
                <a:cubicBezTo>
                  <a:pt x="3931640" y="293615"/>
                  <a:pt x="3943864" y="277714"/>
                  <a:pt x="3942825" y="260059"/>
                </a:cubicBezTo>
                <a:cubicBezTo>
                  <a:pt x="3940029" y="212521"/>
                  <a:pt x="3938951" y="164851"/>
                  <a:pt x="3934436" y="117446"/>
                </a:cubicBezTo>
                <a:cubicBezTo>
                  <a:pt x="3931632" y="88001"/>
                  <a:pt x="3925420" y="81335"/>
                  <a:pt x="3909269" y="58723"/>
                </a:cubicBezTo>
                <a:cubicBezTo>
                  <a:pt x="3901142" y="47346"/>
                  <a:pt x="3894843" y="34118"/>
                  <a:pt x="3884102" y="25167"/>
                </a:cubicBezTo>
                <a:cubicBezTo>
                  <a:pt x="3879265" y="21136"/>
                  <a:pt x="3826745" y="8487"/>
                  <a:pt x="3825379" y="8389"/>
                </a:cubicBezTo>
                <a:cubicBezTo>
                  <a:pt x="3758380" y="3603"/>
                  <a:pt x="3691156" y="2796"/>
                  <a:pt x="3624044" y="0"/>
                </a:cubicBezTo>
                <a:lnTo>
                  <a:pt x="2583809" y="8389"/>
                </a:lnTo>
                <a:cubicBezTo>
                  <a:pt x="2566128" y="8797"/>
                  <a:pt x="2550633" y="20878"/>
                  <a:pt x="2533475" y="25167"/>
                </a:cubicBezTo>
                <a:cubicBezTo>
                  <a:pt x="2522290" y="27963"/>
                  <a:pt x="2511225" y="31295"/>
                  <a:pt x="2499919" y="33556"/>
                </a:cubicBezTo>
                <a:cubicBezTo>
                  <a:pt x="2426098" y="48320"/>
                  <a:pt x="2473397" y="34008"/>
                  <a:pt x="2424418" y="50334"/>
                </a:cubicBezTo>
                <a:cubicBezTo>
                  <a:pt x="2394375" y="95399"/>
                  <a:pt x="2393547" y="87075"/>
                  <a:pt x="2382473" y="125835"/>
                </a:cubicBezTo>
                <a:cubicBezTo>
                  <a:pt x="2379306" y="136921"/>
                  <a:pt x="2376880" y="148206"/>
                  <a:pt x="2374084" y="159391"/>
                </a:cubicBezTo>
                <a:cubicBezTo>
                  <a:pt x="2371288" y="184558"/>
                  <a:pt x="2365695" y="209570"/>
                  <a:pt x="2365695" y="234892"/>
                </a:cubicBezTo>
                <a:cubicBezTo>
                  <a:pt x="2365695" y="262995"/>
                  <a:pt x="2367765" y="291399"/>
                  <a:pt x="2374084" y="318782"/>
                </a:cubicBezTo>
                <a:cubicBezTo>
                  <a:pt x="2376871" y="330859"/>
                  <a:pt x="2402057" y="359835"/>
                  <a:pt x="2416029" y="360727"/>
                </a:cubicBezTo>
                <a:cubicBezTo>
                  <a:pt x="2538849" y="368567"/>
                  <a:pt x="2662106" y="366320"/>
                  <a:pt x="2785145" y="369116"/>
                </a:cubicBezTo>
                <a:cubicBezTo>
                  <a:pt x="2822610" y="381604"/>
                  <a:pt x="2808972" y="378512"/>
                  <a:pt x="2860645" y="385894"/>
                </a:cubicBezTo>
                <a:cubicBezTo>
                  <a:pt x="2973475" y="402013"/>
                  <a:pt x="2978797" y="396325"/>
                  <a:pt x="3137482" y="402672"/>
                </a:cubicBezTo>
                <a:cubicBezTo>
                  <a:pt x="3169230" y="423837"/>
                  <a:pt x="3155520" y="412321"/>
                  <a:pt x="3179427" y="436228"/>
                </a:cubicBezTo>
              </a:path>
            </a:pathLst>
          </a:cu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5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206-704F-285F-6066-FC1354B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Expand on Ideas Covered </a:t>
            </a:r>
          </a:p>
        </p:txBody>
      </p:sp>
    </p:spTree>
    <p:extLst>
      <p:ext uri="{BB962C8B-B14F-4D97-AF65-F5344CB8AC3E}">
        <p14:creationId xmlns:p14="http://schemas.microsoft.com/office/powerpoint/2010/main" val="170942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57250"/>
          </a:xfrm>
        </p:spPr>
        <p:txBody>
          <a:bodyPr/>
          <a:lstStyle/>
          <a:p>
            <a:r>
              <a:rPr lang="en-US" dirty="0"/>
              <a:t>Using Gini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584D7C-4F5A-41FD-9683-C9CB390BDBAF}"/>
              </a:ext>
            </a:extLst>
          </p:cNvPr>
          <p:cNvSpPr/>
          <p:nvPr/>
        </p:nvSpPr>
        <p:spPr bwMode="auto">
          <a:xfrm>
            <a:off x="1295400" y="219075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89194-44EC-4DE5-B04A-FAAB6F2B7286}"/>
              </a:ext>
            </a:extLst>
          </p:cNvPr>
          <p:cNvSpPr/>
          <p:nvPr/>
        </p:nvSpPr>
        <p:spPr bwMode="auto">
          <a:xfrm>
            <a:off x="3048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68E5F-2231-43AC-A584-3E00ABC8E8B5}"/>
              </a:ext>
            </a:extLst>
          </p:cNvPr>
          <p:cNvSpPr/>
          <p:nvPr/>
        </p:nvSpPr>
        <p:spPr bwMode="auto">
          <a:xfrm>
            <a:off x="22860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9B3ED8-EC6E-448E-B360-5BB8E4988ADD}"/>
              </a:ext>
            </a:extLst>
          </p:cNvPr>
          <p:cNvSpPr/>
          <p:nvPr/>
        </p:nvSpPr>
        <p:spPr bwMode="auto">
          <a:xfrm>
            <a:off x="1299411" y="98007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B613F-89E1-4E98-A875-F12C9F239348}"/>
              </a:ext>
            </a:extLst>
          </p:cNvPr>
          <p:cNvSpPr/>
          <p:nvPr/>
        </p:nvSpPr>
        <p:spPr bwMode="auto">
          <a:xfrm>
            <a:off x="1466346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FBBA-6615-489A-A153-961262BB1EF5}"/>
              </a:ext>
            </a:extLst>
          </p:cNvPr>
          <p:cNvSpPr/>
          <p:nvPr/>
        </p:nvSpPr>
        <p:spPr bwMode="auto">
          <a:xfrm>
            <a:off x="1772148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CF03D8-EA32-46C9-8EB5-E51FCDBBBAFD}"/>
              </a:ext>
            </a:extLst>
          </p:cNvPr>
          <p:cNvSpPr/>
          <p:nvPr/>
        </p:nvSpPr>
        <p:spPr bwMode="auto">
          <a:xfrm>
            <a:off x="2082963" y="109587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F31F7-B7FA-452E-9339-8C6FD04C1A0B}"/>
              </a:ext>
            </a:extLst>
          </p:cNvPr>
          <p:cNvSpPr/>
          <p:nvPr/>
        </p:nvSpPr>
        <p:spPr bwMode="auto">
          <a:xfrm>
            <a:off x="2394265" y="109436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C923F-9A85-4C4A-9BD1-FCCF9F204CC7}"/>
              </a:ext>
            </a:extLst>
          </p:cNvPr>
          <p:cNvSpPr/>
          <p:nvPr/>
        </p:nvSpPr>
        <p:spPr bwMode="auto">
          <a:xfrm>
            <a:off x="1460827" y="137811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AFD2C5-010F-41FD-B010-200C4DDD0D7A}"/>
              </a:ext>
            </a:extLst>
          </p:cNvPr>
          <p:cNvSpPr/>
          <p:nvPr/>
        </p:nvSpPr>
        <p:spPr bwMode="auto">
          <a:xfrm>
            <a:off x="1776660" y="137811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A44A4A-46FD-4C66-B619-7245AA04ACA7}"/>
              </a:ext>
            </a:extLst>
          </p:cNvPr>
          <p:cNvSpPr/>
          <p:nvPr/>
        </p:nvSpPr>
        <p:spPr bwMode="auto">
          <a:xfrm>
            <a:off x="2083462" y="138563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CFF669-7104-4CAC-A51F-06B40C7A647F}"/>
              </a:ext>
            </a:extLst>
          </p:cNvPr>
          <p:cNvSpPr/>
          <p:nvPr/>
        </p:nvSpPr>
        <p:spPr bwMode="auto">
          <a:xfrm>
            <a:off x="2390264" y="138512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1552E-6B69-4AE4-9DCC-6EB12E1DF9F5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096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36DB1-CFEB-4AF0-B05E-6C29CEBF4E8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0002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FE985-AA26-43D5-B905-44D1144AA2F0}"/>
              </a:ext>
            </a:extLst>
          </p:cNvPr>
          <p:cNvSpPr/>
          <p:nvPr/>
        </p:nvSpPr>
        <p:spPr bwMode="auto">
          <a:xfrm>
            <a:off x="1208668" y="302995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87FCF-663E-4C7D-BF7E-8C9AE0AD5878}"/>
              </a:ext>
            </a:extLst>
          </p:cNvPr>
          <p:cNvSpPr/>
          <p:nvPr/>
        </p:nvSpPr>
        <p:spPr bwMode="auto">
          <a:xfrm>
            <a:off x="2336374" y="3005884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650A89-589B-414F-9802-F11263BB7E18}"/>
              </a:ext>
            </a:extLst>
          </p:cNvPr>
          <p:cNvSpPr/>
          <p:nvPr/>
        </p:nvSpPr>
        <p:spPr bwMode="auto">
          <a:xfrm>
            <a:off x="1078588" y="344354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D0FED4-BE43-4D52-837B-F8132F5751FC}"/>
              </a:ext>
            </a:extLst>
          </p:cNvPr>
          <p:cNvSpPr/>
          <p:nvPr/>
        </p:nvSpPr>
        <p:spPr bwMode="auto">
          <a:xfrm>
            <a:off x="456452" y="372578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15BF8E-721D-4925-9135-2085DD097884}"/>
              </a:ext>
            </a:extLst>
          </p:cNvPr>
          <p:cNvSpPr/>
          <p:nvPr/>
        </p:nvSpPr>
        <p:spPr bwMode="auto">
          <a:xfrm>
            <a:off x="1079087" y="3733301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574B4-4F6A-4E04-829B-FF61ACD70C20}"/>
              </a:ext>
            </a:extLst>
          </p:cNvPr>
          <p:cNvSpPr/>
          <p:nvPr/>
        </p:nvSpPr>
        <p:spPr bwMode="auto">
          <a:xfrm>
            <a:off x="2459356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12DAB2-AD34-4260-8EF8-452F1F7FBCD4}"/>
              </a:ext>
            </a:extLst>
          </p:cNvPr>
          <p:cNvSpPr/>
          <p:nvPr/>
        </p:nvSpPr>
        <p:spPr bwMode="auto">
          <a:xfrm>
            <a:off x="2765158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875941-7989-48F4-905D-7B90B910F7DF}"/>
              </a:ext>
            </a:extLst>
          </p:cNvPr>
          <p:cNvSpPr/>
          <p:nvPr/>
        </p:nvSpPr>
        <p:spPr bwMode="auto">
          <a:xfrm>
            <a:off x="3387275" y="343452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37981-E4F6-46B9-A3A0-591BDF7A3847}"/>
              </a:ext>
            </a:extLst>
          </p:cNvPr>
          <p:cNvSpPr/>
          <p:nvPr/>
        </p:nvSpPr>
        <p:spPr bwMode="auto">
          <a:xfrm>
            <a:off x="2769670" y="371826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F3A705-F2AE-4829-8A7B-72476FB605F6}"/>
              </a:ext>
            </a:extLst>
          </p:cNvPr>
          <p:cNvSpPr/>
          <p:nvPr/>
        </p:nvSpPr>
        <p:spPr bwMode="auto">
          <a:xfrm>
            <a:off x="3383274" y="372528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22909-6337-44B5-9DC0-C8171D211B0A}"/>
              </a:ext>
            </a:extLst>
          </p:cNvPr>
          <p:cNvCxnSpPr>
            <a:stCxn id="9" idx="2"/>
            <a:endCxn id="6" idx="0"/>
          </p:cNvCxnSpPr>
          <p:nvPr/>
        </p:nvCxnSpPr>
        <p:spPr bwMode="auto">
          <a:xfrm flipH="1">
            <a:off x="2000250" y="1649830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716AC-4C56-420D-8DF9-B45BA4A7B80C}"/>
              </a:ext>
            </a:extLst>
          </p:cNvPr>
          <p:cNvSpPr/>
          <p:nvPr/>
        </p:nvSpPr>
        <p:spPr bwMode="auto">
          <a:xfrm>
            <a:off x="2756346" y="1042239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81EC3-315C-4E8E-8EC4-4AC0B1E9EB05}"/>
              </a:ext>
            </a:extLst>
          </p:cNvPr>
          <p:cNvSpPr/>
          <p:nvPr/>
        </p:nvSpPr>
        <p:spPr bwMode="auto">
          <a:xfrm>
            <a:off x="2748954" y="220667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78E77D-7EC2-4D36-9DBD-497E33FE268B}"/>
              </a:ext>
            </a:extLst>
          </p:cNvPr>
          <p:cNvSpPr txBox="1"/>
          <p:nvPr/>
        </p:nvSpPr>
        <p:spPr>
          <a:xfrm>
            <a:off x="4114800" y="1017345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1-(3/8)</a:t>
            </a:r>
            <a:r>
              <a:rPr lang="en-US" baseline="30000" dirty="0"/>
              <a:t>2</a:t>
            </a:r>
            <a:r>
              <a:rPr lang="en-US" dirty="0"/>
              <a:t>-(5/8)</a:t>
            </a:r>
            <a:r>
              <a:rPr lang="en-US" baseline="30000" dirty="0"/>
              <a:t>2</a:t>
            </a:r>
            <a:r>
              <a:rPr lang="en-US" dirty="0"/>
              <a:t>= 0.46875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E5A8C5-363A-40FE-8229-095FE6339771}"/>
              </a:ext>
            </a:extLst>
          </p:cNvPr>
          <p:cNvSpPr txBox="1"/>
          <p:nvPr/>
        </p:nvSpPr>
        <p:spPr>
          <a:xfrm>
            <a:off x="98893" y="4035000"/>
            <a:ext cx="174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1-(3/3)</a:t>
            </a:r>
            <a:r>
              <a:rPr lang="en-US" sz="1600" baseline="30000" dirty="0"/>
              <a:t>2</a:t>
            </a:r>
            <a:r>
              <a:rPr lang="en-US" sz="1600" dirty="0"/>
              <a:t>-(0/3)</a:t>
            </a:r>
            <a:r>
              <a:rPr lang="en-US" sz="1600" baseline="30000" dirty="0"/>
              <a:t>2</a:t>
            </a:r>
            <a:r>
              <a:rPr lang="en-US" sz="1600" dirty="0"/>
              <a:t>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24ABC-49BA-40A8-BF45-486F55A1FE88}"/>
              </a:ext>
            </a:extLst>
          </p:cNvPr>
          <p:cNvSpPr txBox="1"/>
          <p:nvPr/>
        </p:nvSpPr>
        <p:spPr>
          <a:xfrm>
            <a:off x="2229045" y="4016040"/>
            <a:ext cx="1749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1-(0/5)</a:t>
            </a:r>
            <a:r>
              <a:rPr lang="en-US" sz="1600" baseline="30000" dirty="0"/>
              <a:t>2</a:t>
            </a:r>
            <a:r>
              <a:rPr lang="en-US" sz="1600" dirty="0"/>
              <a:t>-(5/5)</a:t>
            </a:r>
            <a:r>
              <a:rPr lang="en-US" sz="1600" baseline="30000" dirty="0"/>
              <a:t>2</a:t>
            </a:r>
            <a:r>
              <a:rPr lang="en-US" sz="1600" dirty="0"/>
              <a:t>= 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06BE7-7177-4A32-A64C-2836CF6412BF}"/>
              </a:ext>
            </a:extLst>
          </p:cNvPr>
          <p:cNvSpPr txBox="1"/>
          <p:nvPr/>
        </p:nvSpPr>
        <p:spPr>
          <a:xfrm>
            <a:off x="4552426" y="3587033"/>
            <a:ext cx="2610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(3/8)*0+(5/8)*0=0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80EC1ED-8E24-44AE-87AF-93F4EA60E80E}"/>
              </a:ext>
            </a:extLst>
          </p:cNvPr>
          <p:cNvSpPr/>
          <p:nvPr/>
        </p:nvSpPr>
        <p:spPr bwMode="auto">
          <a:xfrm>
            <a:off x="872455" y="3564653"/>
            <a:ext cx="4605556" cy="1005848"/>
          </a:xfrm>
          <a:custGeom>
            <a:avLst/>
            <a:gdLst>
              <a:gd name="connsiteX0" fmla="*/ 0 w 4605556"/>
              <a:gd name="connsiteY0" fmla="*/ 789233 h 1005848"/>
              <a:gd name="connsiteX1" fmla="*/ 41945 w 4605556"/>
              <a:gd name="connsiteY1" fmla="*/ 806011 h 1005848"/>
              <a:gd name="connsiteX2" fmla="*/ 117446 w 4605556"/>
              <a:gd name="connsiteY2" fmla="*/ 822789 h 1005848"/>
              <a:gd name="connsiteX3" fmla="*/ 218114 w 4605556"/>
              <a:gd name="connsiteY3" fmla="*/ 847956 h 1005848"/>
              <a:gd name="connsiteX4" fmla="*/ 243281 w 4605556"/>
              <a:gd name="connsiteY4" fmla="*/ 864734 h 1005848"/>
              <a:gd name="connsiteX5" fmla="*/ 302004 w 4605556"/>
              <a:gd name="connsiteY5" fmla="*/ 881512 h 1005848"/>
              <a:gd name="connsiteX6" fmla="*/ 327171 w 4605556"/>
              <a:gd name="connsiteY6" fmla="*/ 898290 h 1005848"/>
              <a:gd name="connsiteX7" fmla="*/ 385894 w 4605556"/>
              <a:gd name="connsiteY7" fmla="*/ 915068 h 1005848"/>
              <a:gd name="connsiteX8" fmla="*/ 486562 w 4605556"/>
              <a:gd name="connsiteY8" fmla="*/ 923457 h 1005848"/>
              <a:gd name="connsiteX9" fmla="*/ 847288 w 4605556"/>
              <a:gd name="connsiteY9" fmla="*/ 940235 h 1005848"/>
              <a:gd name="connsiteX10" fmla="*/ 2046914 w 4605556"/>
              <a:gd name="connsiteY10" fmla="*/ 948624 h 1005848"/>
              <a:gd name="connsiteX11" fmla="*/ 2365695 w 4605556"/>
              <a:gd name="connsiteY11" fmla="*/ 931846 h 1005848"/>
              <a:gd name="connsiteX12" fmla="*/ 2390862 w 4605556"/>
              <a:gd name="connsiteY12" fmla="*/ 923457 h 1005848"/>
              <a:gd name="connsiteX13" fmla="*/ 2709644 w 4605556"/>
              <a:gd name="connsiteY13" fmla="*/ 915068 h 1005848"/>
              <a:gd name="connsiteX14" fmla="*/ 2810312 w 4605556"/>
              <a:gd name="connsiteY14" fmla="*/ 898290 h 1005848"/>
              <a:gd name="connsiteX15" fmla="*/ 3204595 w 4605556"/>
              <a:gd name="connsiteY15" fmla="*/ 881512 h 1005848"/>
              <a:gd name="connsiteX16" fmla="*/ 3280095 w 4605556"/>
              <a:gd name="connsiteY16" fmla="*/ 856345 h 1005848"/>
              <a:gd name="connsiteX17" fmla="*/ 3305262 w 4605556"/>
              <a:gd name="connsiteY17" fmla="*/ 847956 h 1005848"/>
              <a:gd name="connsiteX18" fmla="*/ 3405930 w 4605556"/>
              <a:gd name="connsiteY18" fmla="*/ 839567 h 1005848"/>
              <a:gd name="connsiteX19" fmla="*/ 3498209 w 4605556"/>
              <a:gd name="connsiteY19" fmla="*/ 822789 h 1005848"/>
              <a:gd name="connsiteX20" fmla="*/ 3523376 w 4605556"/>
              <a:gd name="connsiteY20" fmla="*/ 814400 h 1005848"/>
              <a:gd name="connsiteX21" fmla="*/ 3565321 w 4605556"/>
              <a:gd name="connsiteY21" fmla="*/ 806011 h 1005848"/>
              <a:gd name="connsiteX22" fmla="*/ 3590488 w 4605556"/>
              <a:gd name="connsiteY22" fmla="*/ 797622 h 1005848"/>
              <a:gd name="connsiteX23" fmla="*/ 3657600 w 4605556"/>
              <a:gd name="connsiteY23" fmla="*/ 780844 h 1005848"/>
              <a:gd name="connsiteX24" fmla="*/ 3699545 w 4605556"/>
              <a:gd name="connsiteY24" fmla="*/ 772455 h 1005848"/>
              <a:gd name="connsiteX25" fmla="*/ 3749879 w 4605556"/>
              <a:gd name="connsiteY25" fmla="*/ 755677 h 1005848"/>
              <a:gd name="connsiteX26" fmla="*/ 3783435 w 4605556"/>
              <a:gd name="connsiteY26" fmla="*/ 747288 h 1005848"/>
              <a:gd name="connsiteX27" fmla="*/ 3833769 w 4605556"/>
              <a:gd name="connsiteY27" fmla="*/ 713732 h 1005848"/>
              <a:gd name="connsiteX28" fmla="*/ 3858936 w 4605556"/>
              <a:gd name="connsiteY28" fmla="*/ 696954 h 1005848"/>
              <a:gd name="connsiteX29" fmla="*/ 3884103 w 4605556"/>
              <a:gd name="connsiteY29" fmla="*/ 671787 h 1005848"/>
              <a:gd name="connsiteX30" fmla="*/ 3900881 w 4605556"/>
              <a:gd name="connsiteY30" fmla="*/ 646620 h 1005848"/>
              <a:gd name="connsiteX31" fmla="*/ 3926048 w 4605556"/>
              <a:gd name="connsiteY31" fmla="*/ 629842 h 1005848"/>
              <a:gd name="connsiteX32" fmla="*/ 3967993 w 4605556"/>
              <a:gd name="connsiteY32" fmla="*/ 587897 h 1005848"/>
              <a:gd name="connsiteX33" fmla="*/ 4018327 w 4605556"/>
              <a:gd name="connsiteY33" fmla="*/ 537564 h 1005848"/>
              <a:gd name="connsiteX34" fmla="*/ 4035105 w 4605556"/>
              <a:gd name="connsiteY34" fmla="*/ 512397 h 1005848"/>
              <a:gd name="connsiteX35" fmla="*/ 4085439 w 4605556"/>
              <a:gd name="connsiteY35" fmla="*/ 462063 h 1005848"/>
              <a:gd name="connsiteX36" fmla="*/ 3900881 w 4605556"/>
              <a:gd name="connsiteY36" fmla="*/ 453674 h 1005848"/>
              <a:gd name="connsiteX37" fmla="*/ 3850547 w 4605556"/>
              <a:gd name="connsiteY37" fmla="*/ 436896 h 1005848"/>
              <a:gd name="connsiteX38" fmla="*/ 3825380 w 4605556"/>
              <a:gd name="connsiteY38" fmla="*/ 428507 h 1005848"/>
              <a:gd name="connsiteX39" fmla="*/ 3808602 w 4605556"/>
              <a:gd name="connsiteY39" fmla="*/ 403340 h 1005848"/>
              <a:gd name="connsiteX40" fmla="*/ 3783435 w 4605556"/>
              <a:gd name="connsiteY40" fmla="*/ 386562 h 1005848"/>
              <a:gd name="connsiteX41" fmla="*/ 3749879 w 4605556"/>
              <a:gd name="connsiteY41" fmla="*/ 336228 h 1005848"/>
              <a:gd name="connsiteX42" fmla="*/ 3749879 w 4605556"/>
              <a:gd name="connsiteY42" fmla="*/ 134892 h 1005848"/>
              <a:gd name="connsiteX43" fmla="*/ 3800213 w 4605556"/>
              <a:gd name="connsiteY43" fmla="*/ 92947 h 1005848"/>
              <a:gd name="connsiteX44" fmla="*/ 3825380 w 4605556"/>
              <a:gd name="connsiteY44" fmla="*/ 67780 h 1005848"/>
              <a:gd name="connsiteX45" fmla="*/ 3875714 w 4605556"/>
              <a:gd name="connsiteY45" fmla="*/ 51002 h 1005848"/>
              <a:gd name="connsiteX46" fmla="*/ 3900881 w 4605556"/>
              <a:gd name="connsiteY46" fmla="*/ 42613 h 1005848"/>
              <a:gd name="connsiteX47" fmla="*/ 3926048 w 4605556"/>
              <a:gd name="connsiteY47" fmla="*/ 34224 h 1005848"/>
              <a:gd name="connsiteX48" fmla="*/ 4068661 w 4605556"/>
              <a:gd name="connsiteY48" fmla="*/ 17446 h 1005848"/>
              <a:gd name="connsiteX49" fmla="*/ 4194495 w 4605556"/>
              <a:gd name="connsiteY49" fmla="*/ 668 h 1005848"/>
              <a:gd name="connsiteX50" fmla="*/ 4488110 w 4605556"/>
              <a:gd name="connsiteY50" fmla="*/ 17446 h 1005848"/>
              <a:gd name="connsiteX51" fmla="*/ 4513277 w 4605556"/>
              <a:gd name="connsiteY51" fmla="*/ 25835 h 1005848"/>
              <a:gd name="connsiteX52" fmla="*/ 4530055 w 4605556"/>
              <a:gd name="connsiteY52" fmla="*/ 51002 h 1005848"/>
              <a:gd name="connsiteX53" fmla="*/ 4580389 w 4605556"/>
              <a:gd name="connsiteY53" fmla="*/ 92947 h 1005848"/>
              <a:gd name="connsiteX54" fmla="*/ 4605556 w 4605556"/>
              <a:gd name="connsiteY54" fmla="*/ 143281 h 1005848"/>
              <a:gd name="connsiteX55" fmla="*/ 4588778 w 4605556"/>
              <a:gd name="connsiteY55" fmla="*/ 243949 h 1005848"/>
              <a:gd name="connsiteX56" fmla="*/ 4546833 w 4605556"/>
              <a:gd name="connsiteY56" fmla="*/ 285894 h 1005848"/>
              <a:gd name="connsiteX57" fmla="*/ 4521666 w 4605556"/>
              <a:gd name="connsiteY57" fmla="*/ 311061 h 1005848"/>
              <a:gd name="connsiteX58" fmla="*/ 4496499 w 4605556"/>
              <a:gd name="connsiteY58" fmla="*/ 327839 h 1005848"/>
              <a:gd name="connsiteX59" fmla="*/ 4420998 w 4605556"/>
              <a:gd name="connsiteY59" fmla="*/ 386562 h 1005848"/>
              <a:gd name="connsiteX60" fmla="*/ 4370664 w 4605556"/>
              <a:gd name="connsiteY60" fmla="*/ 411729 h 1005848"/>
              <a:gd name="connsiteX61" fmla="*/ 4320330 w 4605556"/>
              <a:gd name="connsiteY61" fmla="*/ 428507 h 1005848"/>
              <a:gd name="connsiteX62" fmla="*/ 4236440 w 4605556"/>
              <a:gd name="connsiteY62" fmla="*/ 445285 h 1005848"/>
              <a:gd name="connsiteX63" fmla="*/ 4118995 w 4605556"/>
              <a:gd name="connsiteY63" fmla="*/ 453674 h 1005848"/>
              <a:gd name="connsiteX64" fmla="*/ 4051883 w 4605556"/>
              <a:gd name="connsiteY64" fmla="*/ 462063 h 100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605556" h="1005848">
                <a:moveTo>
                  <a:pt x="0" y="789233"/>
                </a:moveTo>
                <a:cubicBezTo>
                  <a:pt x="13982" y="794826"/>
                  <a:pt x="27659" y="801249"/>
                  <a:pt x="41945" y="806011"/>
                </a:cubicBezTo>
                <a:cubicBezTo>
                  <a:pt x="58103" y="811397"/>
                  <a:pt x="102818" y="820129"/>
                  <a:pt x="117446" y="822789"/>
                </a:cubicBezTo>
                <a:cubicBezTo>
                  <a:pt x="143392" y="827506"/>
                  <a:pt x="195140" y="832640"/>
                  <a:pt x="218114" y="847956"/>
                </a:cubicBezTo>
                <a:cubicBezTo>
                  <a:pt x="226503" y="853549"/>
                  <a:pt x="234014" y="860762"/>
                  <a:pt x="243281" y="864734"/>
                </a:cubicBezTo>
                <a:cubicBezTo>
                  <a:pt x="280911" y="880861"/>
                  <a:pt x="269354" y="865187"/>
                  <a:pt x="302004" y="881512"/>
                </a:cubicBezTo>
                <a:cubicBezTo>
                  <a:pt x="311022" y="886021"/>
                  <a:pt x="318153" y="893781"/>
                  <a:pt x="327171" y="898290"/>
                </a:cubicBezTo>
                <a:cubicBezTo>
                  <a:pt x="336457" y="902933"/>
                  <a:pt x="378726" y="914172"/>
                  <a:pt x="385894" y="915068"/>
                </a:cubicBezTo>
                <a:cubicBezTo>
                  <a:pt x="419306" y="919245"/>
                  <a:pt x="452964" y="921217"/>
                  <a:pt x="486562" y="923457"/>
                </a:cubicBezTo>
                <a:cubicBezTo>
                  <a:pt x="615397" y="932046"/>
                  <a:pt x="714907" y="934940"/>
                  <a:pt x="847288" y="940235"/>
                </a:cubicBezTo>
                <a:cubicBezTo>
                  <a:pt x="1261070" y="1078162"/>
                  <a:pt x="879937" y="957142"/>
                  <a:pt x="2046914" y="948624"/>
                </a:cubicBezTo>
                <a:cubicBezTo>
                  <a:pt x="2198377" y="923380"/>
                  <a:pt x="2012763" y="952014"/>
                  <a:pt x="2365695" y="931846"/>
                </a:cubicBezTo>
                <a:cubicBezTo>
                  <a:pt x="2374523" y="931342"/>
                  <a:pt x="2382030" y="923888"/>
                  <a:pt x="2390862" y="923457"/>
                </a:cubicBezTo>
                <a:cubicBezTo>
                  <a:pt x="2497033" y="918278"/>
                  <a:pt x="2603383" y="917864"/>
                  <a:pt x="2709644" y="915068"/>
                </a:cubicBezTo>
                <a:cubicBezTo>
                  <a:pt x="2757432" y="899139"/>
                  <a:pt x="2730036" y="906318"/>
                  <a:pt x="2810312" y="898290"/>
                </a:cubicBezTo>
                <a:cubicBezTo>
                  <a:pt x="2978644" y="881457"/>
                  <a:pt x="2950752" y="888563"/>
                  <a:pt x="3204595" y="881512"/>
                </a:cubicBezTo>
                <a:lnTo>
                  <a:pt x="3280095" y="856345"/>
                </a:lnTo>
                <a:cubicBezTo>
                  <a:pt x="3288484" y="853549"/>
                  <a:pt x="3296450" y="848690"/>
                  <a:pt x="3305262" y="847956"/>
                </a:cubicBezTo>
                <a:lnTo>
                  <a:pt x="3405930" y="839567"/>
                </a:lnTo>
                <a:cubicBezTo>
                  <a:pt x="3505407" y="814698"/>
                  <a:pt x="3347916" y="852848"/>
                  <a:pt x="3498209" y="822789"/>
                </a:cubicBezTo>
                <a:cubicBezTo>
                  <a:pt x="3506880" y="821055"/>
                  <a:pt x="3514797" y="816545"/>
                  <a:pt x="3523376" y="814400"/>
                </a:cubicBezTo>
                <a:cubicBezTo>
                  <a:pt x="3537209" y="810942"/>
                  <a:pt x="3551488" y="809469"/>
                  <a:pt x="3565321" y="806011"/>
                </a:cubicBezTo>
                <a:cubicBezTo>
                  <a:pt x="3573900" y="803866"/>
                  <a:pt x="3581957" y="799949"/>
                  <a:pt x="3590488" y="797622"/>
                </a:cubicBezTo>
                <a:cubicBezTo>
                  <a:pt x="3612735" y="791555"/>
                  <a:pt x="3634989" y="785366"/>
                  <a:pt x="3657600" y="780844"/>
                </a:cubicBezTo>
                <a:cubicBezTo>
                  <a:pt x="3671582" y="778048"/>
                  <a:pt x="3685789" y="776207"/>
                  <a:pt x="3699545" y="772455"/>
                </a:cubicBezTo>
                <a:cubicBezTo>
                  <a:pt x="3716607" y="767802"/>
                  <a:pt x="3732721" y="759966"/>
                  <a:pt x="3749879" y="755677"/>
                </a:cubicBezTo>
                <a:lnTo>
                  <a:pt x="3783435" y="747288"/>
                </a:lnTo>
                <a:lnTo>
                  <a:pt x="3833769" y="713732"/>
                </a:lnTo>
                <a:cubicBezTo>
                  <a:pt x="3842158" y="708139"/>
                  <a:pt x="3851807" y="704083"/>
                  <a:pt x="3858936" y="696954"/>
                </a:cubicBezTo>
                <a:cubicBezTo>
                  <a:pt x="3867325" y="688565"/>
                  <a:pt x="3876508" y="680901"/>
                  <a:pt x="3884103" y="671787"/>
                </a:cubicBezTo>
                <a:cubicBezTo>
                  <a:pt x="3890558" y="664042"/>
                  <a:pt x="3893752" y="653749"/>
                  <a:pt x="3900881" y="646620"/>
                </a:cubicBezTo>
                <a:cubicBezTo>
                  <a:pt x="3908010" y="639491"/>
                  <a:pt x="3917659" y="635435"/>
                  <a:pt x="3926048" y="629842"/>
                </a:cubicBezTo>
                <a:cubicBezTo>
                  <a:pt x="3960620" y="577984"/>
                  <a:pt x="3922236" y="628569"/>
                  <a:pt x="3967993" y="587897"/>
                </a:cubicBezTo>
                <a:cubicBezTo>
                  <a:pt x="3985727" y="572133"/>
                  <a:pt x="4005165" y="557306"/>
                  <a:pt x="4018327" y="537564"/>
                </a:cubicBezTo>
                <a:cubicBezTo>
                  <a:pt x="4023920" y="529175"/>
                  <a:pt x="4028407" y="519933"/>
                  <a:pt x="4035105" y="512397"/>
                </a:cubicBezTo>
                <a:cubicBezTo>
                  <a:pt x="4050869" y="494663"/>
                  <a:pt x="4085439" y="462063"/>
                  <a:pt x="4085439" y="462063"/>
                </a:cubicBezTo>
                <a:cubicBezTo>
                  <a:pt x="4023920" y="459267"/>
                  <a:pt x="3962113" y="460235"/>
                  <a:pt x="3900881" y="453674"/>
                </a:cubicBezTo>
                <a:cubicBezTo>
                  <a:pt x="3883296" y="451790"/>
                  <a:pt x="3867325" y="442489"/>
                  <a:pt x="3850547" y="436896"/>
                </a:cubicBezTo>
                <a:lnTo>
                  <a:pt x="3825380" y="428507"/>
                </a:lnTo>
                <a:cubicBezTo>
                  <a:pt x="3819787" y="420118"/>
                  <a:pt x="3815731" y="410469"/>
                  <a:pt x="3808602" y="403340"/>
                </a:cubicBezTo>
                <a:cubicBezTo>
                  <a:pt x="3801473" y="396211"/>
                  <a:pt x="3790074" y="394150"/>
                  <a:pt x="3783435" y="386562"/>
                </a:cubicBezTo>
                <a:cubicBezTo>
                  <a:pt x="3770156" y="371387"/>
                  <a:pt x="3749879" y="336228"/>
                  <a:pt x="3749879" y="336228"/>
                </a:cubicBezTo>
                <a:cubicBezTo>
                  <a:pt x="3739252" y="251212"/>
                  <a:pt x="3733478" y="238768"/>
                  <a:pt x="3749879" y="134892"/>
                </a:cubicBezTo>
                <a:cubicBezTo>
                  <a:pt x="3754504" y="105600"/>
                  <a:pt x="3781317" y="106444"/>
                  <a:pt x="3800213" y="92947"/>
                </a:cubicBezTo>
                <a:cubicBezTo>
                  <a:pt x="3809867" y="86051"/>
                  <a:pt x="3815009" y="73542"/>
                  <a:pt x="3825380" y="67780"/>
                </a:cubicBezTo>
                <a:cubicBezTo>
                  <a:pt x="3840840" y="59191"/>
                  <a:pt x="3858936" y="56595"/>
                  <a:pt x="3875714" y="51002"/>
                </a:cubicBezTo>
                <a:lnTo>
                  <a:pt x="3900881" y="42613"/>
                </a:lnTo>
                <a:cubicBezTo>
                  <a:pt x="3909270" y="39817"/>
                  <a:pt x="3917326" y="35678"/>
                  <a:pt x="3926048" y="34224"/>
                </a:cubicBezTo>
                <a:cubicBezTo>
                  <a:pt x="4020909" y="18414"/>
                  <a:pt x="3933911" y="31630"/>
                  <a:pt x="4068661" y="17446"/>
                </a:cubicBezTo>
                <a:cubicBezTo>
                  <a:pt x="4109862" y="13109"/>
                  <a:pt x="4153388" y="6541"/>
                  <a:pt x="4194495" y="668"/>
                </a:cubicBezTo>
                <a:cubicBezTo>
                  <a:pt x="4341319" y="5404"/>
                  <a:pt x="4386997" y="-11443"/>
                  <a:pt x="4488110" y="17446"/>
                </a:cubicBezTo>
                <a:cubicBezTo>
                  <a:pt x="4496613" y="19875"/>
                  <a:pt x="4504888" y="23039"/>
                  <a:pt x="4513277" y="25835"/>
                </a:cubicBezTo>
                <a:cubicBezTo>
                  <a:pt x="4518870" y="34224"/>
                  <a:pt x="4522926" y="43873"/>
                  <a:pt x="4530055" y="51002"/>
                </a:cubicBezTo>
                <a:cubicBezTo>
                  <a:pt x="4596044" y="116991"/>
                  <a:pt x="4511673" y="10488"/>
                  <a:pt x="4580389" y="92947"/>
                </a:cubicBezTo>
                <a:cubicBezTo>
                  <a:pt x="4598458" y="114630"/>
                  <a:pt x="4597148" y="118058"/>
                  <a:pt x="4605556" y="143281"/>
                </a:cubicBezTo>
                <a:cubicBezTo>
                  <a:pt x="4602898" y="167203"/>
                  <a:pt x="4602832" y="215841"/>
                  <a:pt x="4588778" y="243949"/>
                </a:cubicBezTo>
                <a:cubicBezTo>
                  <a:pt x="4571201" y="279103"/>
                  <a:pt x="4575595" y="261925"/>
                  <a:pt x="4546833" y="285894"/>
                </a:cubicBezTo>
                <a:cubicBezTo>
                  <a:pt x="4537719" y="293489"/>
                  <a:pt x="4530780" y="303466"/>
                  <a:pt x="4521666" y="311061"/>
                </a:cubicBezTo>
                <a:cubicBezTo>
                  <a:pt x="4513921" y="317516"/>
                  <a:pt x="4504244" y="321384"/>
                  <a:pt x="4496499" y="327839"/>
                </a:cubicBezTo>
                <a:cubicBezTo>
                  <a:pt x="4467546" y="351966"/>
                  <a:pt x="4463403" y="372427"/>
                  <a:pt x="4420998" y="386562"/>
                </a:cubicBezTo>
                <a:cubicBezTo>
                  <a:pt x="4329214" y="417157"/>
                  <a:pt x="4468238" y="368363"/>
                  <a:pt x="4370664" y="411729"/>
                </a:cubicBezTo>
                <a:cubicBezTo>
                  <a:pt x="4354503" y="418912"/>
                  <a:pt x="4337488" y="424218"/>
                  <a:pt x="4320330" y="428507"/>
                </a:cubicBezTo>
                <a:cubicBezTo>
                  <a:pt x="4288862" y="436374"/>
                  <a:pt x="4270722" y="441857"/>
                  <a:pt x="4236440" y="445285"/>
                </a:cubicBezTo>
                <a:cubicBezTo>
                  <a:pt x="4197387" y="449190"/>
                  <a:pt x="4158143" y="450878"/>
                  <a:pt x="4118995" y="453674"/>
                </a:cubicBezTo>
                <a:cubicBezTo>
                  <a:pt x="4068824" y="463708"/>
                  <a:pt x="4091309" y="462063"/>
                  <a:pt x="4051883" y="462063"/>
                </a:cubicBezTo>
              </a:path>
            </a:pathLst>
          </a:custGeom>
          <a:noFill/>
          <a:ln w="127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5B542DA-B905-4D20-B8B2-188E65C6817E}"/>
              </a:ext>
            </a:extLst>
          </p:cNvPr>
          <p:cNvSpPr/>
          <p:nvPr/>
        </p:nvSpPr>
        <p:spPr bwMode="auto">
          <a:xfrm>
            <a:off x="3070371" y="3615655"/>
            <a:ext cx="3246539" cy="847288"/>
          </a:xfrm>
          <a:custGeom>
            <a:avLst/>
            <a:gdLst>
              <a:gd name="connsiteX0" fmla="*/ 0 w 3246539"/>
              <a:gd name="connsiteY0" fmla="*/ 679508 h 847288"/>
              <a:gd name="connsiteX1" fmla="*/ 75501 w 3246539"/>
              <a:gd name="connsiteY1" fmla="*/ 696286 h 847288"/>
              <a:gd name="connsiteX2" fmla="*/ 134223 w 3246539"/>
              <a:gd name="connsiteY2" fmla="*/ 738231 h 847288"/>
              <a:gd name="connsiteX3" fmla="*/ 184557 w 3246539"/>
              <a:gd name="connsiteY3" fmla="*/ 755009 h 847288"/>
              <a:gd name="connsiteX4" fmla="*/ 377504 w 3246539"/>
              <a:gd name="connsiteY4" fmla="*/ 788565 h 847288"/>
              <a:gd name="connsiteX5" fmla="*/ 511728 w 3246539"/>
              <a:gd name="connsiteY5" fmla="*/ 796954 h 847288"/>
              <a:gd name="connsiteX6" fmla="*/ 612396 w 3246539"/>
              <a:gd name="connsiteY6" fmla="*/ 822121 h 847288"/>
              <a:gd name="connsiteX7" fmla="*/ 645952 w 3246539"/>
              <a:gd name="connsiteY7" fmla="*/ 830510 h 847288"/>
              <a:gd name="connsiteX8" fmla="*/ 805343 w 3246539"/>
              <a:gd name="connsiteY8" fmla="*/ 838899 h 847288"/>
              <a:gd name="connsiteX9" fmla="*/ 1249959 w 3246539"/>
              <a:gd name="connsiteY9" fmla="*/ 847288 h 847288"/>
              <a:gd name="connsiteX10" fmla="*/ 2147581 w 3246539"/>
              <a:gd name="connsiteY10" fmla="*/ 838899 h 847288"/>
              <a:gd name="connsiteX11" fmla="*/ 2231471 w 3246539"/>
              <a:gd name="connsiteY11" fmla="*/ 822121 h 847288"/>
              <a:gd name="connsiteX12" fmla="*/ 2315361 w 3246539"/>
              <a:gd name="connsiteY12" fmla="*/ 796954 h 847288"/>
              <a:gd name="connsiteX13" fmla="*/ 2365695 w 3246539"/>
              <a:gd name="connsiteY13" fmla="*/ 780176 h 847288"/>
              <a:gd name="connsiteX14" fmla="*/ 2390862 w 3246539"/>
              <a:gd name="connsiteY14" fmla="*/ 771787 h 847288"/>
              <a:gd name="connsiteX15" fmla="*/ 2441196 w 3246539"/>
              <a:gd name="connsiteY15" fmla="*/ 738231 h 847288"/>
              <a:gd name="connsiteX16" fmla="*/ 2466363 w 3246539"/>
              <a:gd name="connsiteY16" fmla="*/ 721453 h 847288"/>
              <a:gd name="connsiteX17" fmla="*/ 2525086 w 3246539"/>
              <a:gd name="connsiteY17" fmla="*/ 704675 h 847288"/>
              <a:gd name="connsiteX18" fmla="*/ 2550253 w 3246539"/>
              <a:gd name="connsiteY18" fmla="*/ 687897 h 847288"/>
              <a:gd name="connsiteX19" fmla="*/ 2575420 w 3246539"/>
              <a:gd name="connsiteY19" fmla="*/ 679508 h 847288"/>
              <a:gd name="connsiteX20" fmla="*/ 2625754 w 3246539"/>
              <a:gd name="connsiteY20" fmla="*/ 629174 h 847288"/>
              <a:gd name="connsiteX21" fmla="*/ 2650921 w 3246539"/>
              <a:gd name="connsiteY21" fmla="*/ 612396 h 847288"/>
              <a:gd name="connsiteX22" fmla="*/ 2684477 w 3246539"/>
              <a:gd name="connsiteY22" fmla="*/ 562062 h 847288"/>
              <a:gd name="connsiteX23" fmla="*/ 2734811 w 3246539"/>
              <a:gd name="connsiteY23" fmla="*/ 511728 h 847288"/>
              <a:gd name="connsiteX24" fmla="*/ 2785145 w 3246539"/>
              <a:gd name="connsiteY24" fmla="*/ 469784 h 847288"/>
              <a:gd name="connsiteX25" fmla="*/ 2810312 w 3246539"/>
              <a:gd name="connsiteY25" fmla="*/ 419450 h 847288"/>
              <a:gd name="connsiteX26" fmla="*/ 2818701 w 3246539"/>
              <a:gd name="connsiteY26" fmla="*/ 394283 h 847288"/>
              <a:gd name="connsiteX27" fmla="*/ 2843868 w 3246539"/>
              <a:gd name="connsiteY27" fmla="*/ 377505 h 847288"/>
              <a:gd name="connsiteX28" fmla="*/ 2852257 w 3246539"/>
              <a:gd name="connsiteY28" fmla="*/ 352338 h 847288"/>
              <a:gd name="connsiteX29" fmla="*/ 2902590 w 3246539"/>
              <a:gd name="connsiteY29" fmla="*/ 327171 h 847288"/>
              <a:gd name="connsiteX30" fmla="*/ 3171038 w 3246539"/>
              <a:gd name="connsiteY30" fmla="*/ 318782 h 847288"/>
              <a:gd name="connsiteX31" fmla="*/ 3212983 w 3246539"/>
              <a:gd name="connsiteY31" fmla="*/ 268448 h 847288"/>
              <a:gd name="connsiteX32" fmla="*/ 3238150 w 3246539"/>
              <a:gd name="connsiteY32" fmla="*/ 243281 h 847288"/>
              <a:gd name="connsiteX33" fmla="*/ 3246539 w 3246539"/>
              <a:gd name="connsiteY33" fmla="*/ 218114 h 847288"/>
              <a:gd name="connsiteX34" fmla="*/ 3221372 w 3246539"/>
              <a:gd name="connsiteY34" fmla="*/ 134224 h 847288"/>
              <a:gd name="connsiteX35" fmla="*/ 3196205 w 3246539"/>
              <a:gd name="connsiteY35" fmla="*/ 58723 h 847288"/>
              <a:gd name="connsiteX36" fmla="*/ 3187816 w 3246539"/>
              <a:gd name="connsiteY36" fmla="*/ 33556 h 847288"/>
              <a:gd name="connsiteX37" fmla="*/ 3162649 w 3246539"/>
              <a:gd name="connsiteY37" fmla="*/ 25167 h 847288"/>
              <a:gd name="connsiteX38" fmla="*/ 3137482 w 3246539"/>
              <a:gd name="connsiteY38" fmla="*/ 8389 h 847288"/>
              <a:gd name="connsiteX39" fmla="*/ 3103926 w 3246539"/>
              <a:gd name="connsiteY39" fmla="*/ 0 h 847288"/>
              <a:gd name="connsiteX40" fmla="*/ 2508308 w 3246539"/>
              <a:gd name="connsiteY40" fmla="*/ 8389 h 847288"/>
              <a:gd name="connsiteX41" fmla="*/ 2457974 w 3246539"/>
              <a:gd name="connsiteY41" fmla="*/ 25167 h 847288"/>
              <a:gd name="connsiteX42" fmla="*/ 2432807 w 3246539"/>
              <a:gd name="connsiteY42" fmla="*/ 41945 h 847288"/>
              <a:gd name="connsiteX43" fmla="*/ 2399251 w 3246539"/>
              <a:gd name="connsiteY43" fmla="*/ 92279 h 847288"/>
              <a:gd name="connsiteX44" fmla="*/ 2374084 w 3246539"/>
              <a:gd name="connsiteY44" fmla="*/ 192947 h 847288"/>
              <a:gd name="connsiteX45" fmla="*/ 2382473 w 3246539"/>
              <a:gd name="connsiteY45" fmla="*/ 260059 h 847288"/>
              <a:gd name="connsiteX46" fmla="*/ 2390862 w 3246539"/>
              <a:gd name="connsiteY46" fmla="*/ 285226 h 847288"/>
              <a:gd name="connsiteX47" fmla="*/ 2441196 w 3246539"/>
              <a:gd name="connsiteY47" fmla="*/ 318782 h 847288"/>
              <a:gd name="connsiteX48" fmla="*/ 2466363 w 3246539"/>
              <a:gd name="connsiteY48" fmla="*/ 335560 h 847288"/>
              <a:gd name="connsiteX49" fmla="*/ 2936146 w 3246539"/>
              <a:gd name="connsiteY49" fmla="*/ 343949 h 84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246539" h="847288">
                <a:moveTo>
                  <a:pt x="0" y="679508"/>
                </a:moveTo>
                <a:cubicBezTo>
                  <a:pt x="6090" y="680523"/>
                  <a:pt x="61733" y="687107"/>
                  <a:pt x="75501" y="696286"/>
                </a:cubicBezTo>
                <a:cubicBezTo>
                  <a:pt x="136309" y="736824"/>
                  <a:pt x="61810" y="709265"/>
                  <a:pt x="134223" y="738231"/>
                </a:cubicBezTo>
                <a:cubicBezTo>
                  <a:pt x="150644" y="744799"/>
                  <a:pt x="184557" y="755009"/>
                  <a:pt x="184557" y="755009"/>
                </a:cubicBezTo>
                <a:cubicBezTo>
                  <a:pt x="260973" y="812321"/>
                  <a:pt x="203022" y="778595"/>
                  <a:pt x="377504" y="788565"/>
                </a:cubicBezTo>
                <a:lnTo>
                  <a:pt x="511728" y="796954"/>
                </a:lnTo>
                <a:cubicBezTo>
                  <a:pt x="595817" y="824984"/>
                  <a:pt x="527672" y="805176"/>
                  <a:pt x="612396" y="822121"/>
                </a:cubicBezTo>
                <a:cubicBezTo>
                  <a:pt x="623702" y="824382"/>
                  <a:pt x="634466" y="829511"/>
                  <a:pt x="645952" y="830510"/>
                </a:cubicBezTo>
                <a:cubicBezTo>
                  <a:pt x="698956" y="835119"/>
                  <a:pt x="752160" y="837422"/>
                  <a:pt x="805343" y="838899"/>
                </a:cubicBezTo>
                <a:lnTo>
                  <a:pt x="1249959" y="847288"/>
                </a:lnTo>
                <a:lnTo>
                  <a:pt x="2147581" y="838899"/>
                </a:lnTo>
                <a:cubicBezTo>
                  <a:pt x="2200968" y="837962"/>
                  <a:pt x="2193847" y="832871"/>
                  <a:pt x="2231471" y="822121"/>
                </a:cubicBezTo>
                <a:cubicBezTo>
                  <a:pt x="2320220" y="796764"/>
                  <a:pt x="2195746" y="836826"/>
                  <a:pt x="2315361" y="796954"/>
                </a:cubicBezTo>
                <a:lnTo>
                  <a:pt x="2365695" y="780176"/>
                </a:lnTo>
                <a:cubicBezTo>
                  <a:pt x="2374084" y="777380"/>
                  <a:pt x="2383504" y="776692"/>
                  <a:pt x="2390862" y="771787"/>
                </a:cubicBezTo>
                <a:lnTo>
                  <a:pt x="2441196" y="738231"/>
                </a:lnTo>
                <a:cubicBezTo>
                  <a:pt x="2449585" y="732638"/>
                  <a:pt x="2456582" y="723898"/>
                  <a:pt x="2466363" y="721453"/>
                </a:cubicBezTo>
                <a:cubicBezTo>
                  <a:pt x="2477114" y="718765"/>
                  <a:pt x="2513051" y="710692"/>
                  <a:pt x="2525086" y="704675"/>
                </a:cubicBezTo>
                <a:cubicBezTo>
                  <a:pt x="2534104" y="700166"/>
                  <a:pt x="2541235" y="692406"/>
                  <a:pt x="2550253" y="687897"/>
                </a:cubicBezTo>
                <a:cubicBezTo>
                  <a:pt x="2558162" y="683942"/>
                  <a:pt x="2567511" y="683463"/>
                  <a:pt x="2575420" y="679508"/>
                </a:cubicBezTo>
                <a:cubicBezTo>
                  <a:pt x="2614961" y="659738"/>
                  <a:pt x="2590738" y="664190"/>
                  <a:pt x="2625754" y="629174"/>
                </a:cubicBezTo>
                <a:cubicBezTo>
                  <a:pt x="2632883" y="622045"/>
                  <a:pt x="2642532" y="617989"/>
                  <a:pt x="2650921" y="612396"/>
                </a:cubicBezTo>
                <a:cubicBezTo>
                  <a:pt x="2662106" y="595618"/>
                  <a:pt x="2670218" y="576321"/>
                  <a:pt x="2684477" y="562062"/>
                </a:cubicBezTo>
                <a:cubicBezTo>
                  <a:pt x="2701255" y="545284"/>
                  <a:pt x="2715068" y="524889"/>
                  <a:pt x="2734811" y="511728"/>
                </a:cubicBezTo>
                <a:cubicBezTo>
                  <a:pt x="2769849" y="488370"/>
                  <a:pt x="2752849" y="502080"/>
                  <a:pt x="2785145" y="469784"/>
                </a:cubicBezTo>
                <a:cubicBezTo>
                  <a:pt x="2806231" y="406526"/>
                  <a:pt x="2777787" y="484499"/>
                  <a:pt x="2810312" y="419450"/>
                </a:cubicBezTo>
                <a:cubicBezTo>
                  <a:pt x="2814267" y="411541"/>
                  <a:pt x="2813177" y="401188"/>
                  <a:pt x="2818701" y="394283"/>
                </a:cubicBezTo>
                <a:cubicBezTo>
                  <a:pt x="2824999" y="386410"/>
                  <a:pt x="2835479" y="383098"/>
                  <a:pt x="2843868" y="377505"/>
                </a:cubicBezTo>
                <a:cubicBezTo>
                  <a:pt x="2846664" y="369116"/>
                  <a:pt x="2846733" y="359243"/>
                  <a:pt x="2852257" y="352338"/>
                </a:cubicBezTo>
                <a:cubicBezTo>
                  <a:pt x="2859708" y="343024"/>
                  <a:pt x="2889849" y="327899"/>
                  <a:pt x="2902590" y="327171"/>
                </a:cubicBezTo>
                <a:cubicBezTo>
                  <a:pt x="2991971" y="322064"/>
                  <a:pt x="3081555" y="321578"/>
                  <a:pt x="3171038" y="318782"/>
                </a:cubicBezTo>
                <a:cubicBezTo>
                  <a:pt x="3244564" y="245256"/>
                  <a:pt x="3154586" y="338525"/>
                  <a:pt x="3212983" y="268448"/>
                </a:cubicBezTo>
                <a:cubicBezTo>
                  <a:pt x="3220578" y="259334"/>
                  <a:pt x="3229761" y="251670"/>
                  <a:pt x="3238150" y="243281"/>
                </a:cubicBezTo>
                <a:cubicBezTo>
                  <a:pt x="3240946" y="234892"/>
                  <a:pt x="3246539" y="226957"/>
                  <a:pt x="3246539" y="218114"/>
                </a:cubicBezTo>
                <a:cubicBezTo>
                  <a:pt x="3246539" y="205436"/>
                  <a:pt x="3222348" y="137153"/>
                  <a:pt x="3221372" y="134224"/>
                </a:cubicBezTo>
                <a:lnTo>
                  <a:pt x="3196205" y="58723"/>
                </a:lnTo>
                <a:cubicBezTo>
                  <a:pt x="3193409" y="50334"/>
                  <a:pt x="3196205" y="36352"/>
                  <a:pt x="3187816" y="33556"/>
                </a:cubicBezTo>
                <a:cubicBezTo>
                  <a:pt x="3179427" y="30760"/>
                  <a:pt x="3170558" y="29122"/>
                  <a:pt x="3162649" y="25167"/>
                </a:cubicBezTo>
                <a:cubicBezTo>
                  <a:pt x="3153631" y="20658"/>
                  <a:pt x="3146749" y="12361"/>
                  <a:pt x="3137482" y="8389"/>
                </a:cubicBezTo>
                <a:cubicBezTo>
                  <a:pt x="3126885" y="3847"/>
                  <a:pt x="3115111" y="2796"/>
                  <a:pt x="3103926" y="0"/>
                </a:cubicBezTo>
                <a:cubicBezTo>
                  <a:pt x="2905387" y="2796"/>
                  <a:pt x="2706716" y="659"/>
                  <a:pt x="2508308" y="8389"/>
                </a:cubicBezTo>
                <a:cubicBezTo>
                  <a:pt x="2490636" y="9078"/>
                  <a:pt x="2472689" y="15357"/>
                  <a:pt x="2457974" y="25167"/>
                </a:cubicBezTo>
                <a:lnTo>
                  <a:pt x="2432807" y="41945"/>
                </a:lnTo>
                <a:cubicBezTo>
                  <a:pt x="2421622" y="58723"/>
                  <a:pt x="2405628" y="73149"/>
                  <a:pt x="2399251" y="92279"/>
                </a:cubicBezTo>
                <a:cubicBezTo>
                  <a:pt x="2377094" y="158750"/>
                  <a:pt x="2385380" y="125168"/>
                  <a:pt x="2374084" y="192947"/>
                </a:cubicBezTo>
                <a:cubicBezTo>
                  <a:pt x="2376880" y="215318"/>
                  <a:pt x="2378440" y="237878"/>
                  <a:pt x="2382473" y="260059"/>
                </a:cubicBezTo>
                <a:cubicBezTo>
                  <a:pt x="2384055" y="268759"/>
                  <a:pt x="2384609" y="278973"/>
                  <a:pt x="2390862" y="285226"/>
                </a:cubicBezTo>
                <a:cubicBezTo>
                  <a:pt x="2405121" y="299485"/>
                  <a:pt x="2424418" y="307597"/>
                  <a:pt x="2441196" y="318782"/>
                </a:cubicBezTo>
                <a:cubicBezTo>
                  <a:pt x="2449585" y="324375"/>
                  <a:pt x="2456798" y="332372"/>
                  <a:pt x="2466363" y="335560"/>
                </a:cubicBezTo>
                <a:cubicBezTo>
                  <a:pt x="2632130" y="390816"/>
                  <a:pt x="2482687" y="343949"/>
                  <a:pt x="2936146" y="343949"/>
                </a:cubicBezTo>
              </a:path>
            </a:pathLst>
          </a:custGeom>
          <a:noFill/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F9ACE1-CDA0-4F95-BFCC-A414E12F199C}"/>
              </a:ext>
            </a:extLst>
          </p:cNvPr>
          <p:cNvCxnSpPr>
            <a:cxnSpLocks/>
          </p:cNvCxnSpPr>
          <p:nvPr/>
        </p:nvCxnSpPr>
        <p:spPr bwMode="auto">
          <a:xfrm>
            <a:off x="5632174" y="1284333"/>
            <a:ext cx="1073426" cy="1144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69833-32A7-48D0-95B9-97AD4FB5574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7000" y="2695850"/>
            <a:ext cx="615429" cy="919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261842A-73B8-472C-8232-C22259553F88}"/>
              </a:ext>
            </a:extLst>
          </p:cNvPr>
          <p:cNvSpPr txBox="1"/>
          <p:nvPr/>
        </p:nvSpPr>
        <p:spPr>
          <a:xfrm>
            <a:off x="4845206" y="2388200"/>
            <a:ext cx="517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gain = 0.46875-0 = </a:t>
            </a:r>
            <a:r>
              <a:rPr lang="en-US" b="1" u="sng" dirty="0">
                <a:solidFill>
                  <a:srgbClr val="CE1126"/>
                </a:solidFill>
              </a:rPr>
              <a:t>0.46875</a:t>
            </a:r>
          </a:p>
        </p:txBody>
      </p:sp>
    </p:spTree>
    <p:extLst>
      <p:ext uri="{BB962C8B-B14F-4D97-AF65-F5344CB8AC3E}">
        <p14:creationId xmlns:p14="http://schemas.microsoft.com/office/powerpoint/2010/main" val="2830967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42" y="81685"/>
            <a:ext cx="8968458" cy="857250"/>
          </a:xfrm>
        </p:spPr>
        <p:txBody>
          <a:bodyPr/>
          <a:lstStyle/>
          <a:p>
            <a:r>
              <a:rPr lang="en-US" dirty="0"/>
              <a:t>Select node with greatest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647AEF-0940-486A-B46B-3DA2FB101264}"/>
              </a:ext>
            </a:extLst>
          </p:cNvPr>
          <p:cNvSpPr/>
          <p:nvPr/>
        </p:nvSpPr>
        <p:spPr bwMode="auto">
          <a:xfrm>
            <a:off x="5553232" y="2333358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064E5D-ED44-4755-A3A7-29CB3B65E7B7}"/>
              </a:ext>
            </a:extLst>
          </p:cNvPr>
          <p:cNvSpPr/>
          <p:nvPr/>
        </p:nvSpPr>
        <p:spPr bwMode="auto">
          <a:xfrm>
            <a:off x="45626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E41DE7-2510-4581-BADA-5BCBFFBE0C0A}"/>
              </a:ext>
            </a:extLst>
          </p:cNvPr>
          <p:cNvSpPr/>
          <p:nvPr/>
        </p:nvSpPr>
        <p:spPr bwMode="auto">
          <a:xfrm>
            <a:off x="65438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28D27B-9D13-4F5F-B348-A4EAD71D9770}"/>
              </a:ext>
            </a:extLst>
          </p:cNvPr>
          <p:cNvSpPr/>
          <p:nvPr/>
        </p:nvSpPr>
        <p:spPr bwMode="auto">
          <a:xfrm>
            <a:off x="5557243" y="112268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970A8B-90D5-4D13-BF98-22F570990F76}"/>
              </a:ext>
            </a:extLst>
          </p:cNvPr>
          <p:cNvSpPr/>
          <p:nvPr/>
        </p:nvSpPr>
        <p:spPr bwMode="auto">
          <a:xfrm>
            <a:off x="5724178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A07D0C-9832-4D3E-AE34-9E5836D7CDA2}"/>
              </a:ext>
            </a:extLst>
          </p:cNvPr>
          <p:cNvSpPr/>
          <p:nvPr/>
        </p:nvSpPr>
        <p:spPr bwMode="auto">
          <a:xfrm>
            <a:off x="6029980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8F8BD1-31FC-4E1C-AE69-C039D970E214}"/>
              </a:ext>
            </a:extLst>
          </p:cNvPr>
          <p:cNvSpPr/>
          <p:nvPr/>
        </p:nvSpPr>
        <p:spPr bwMode="auto">
          <a:xfrm>
            <a:off x="6340795" y="123848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5F07C3-E100-49D7-88DB-5D0DAC143917}"/>
              </a:ext>
            </a:extLst>
          </p:cNvPr>
          <p:cNvSpPr/>
          <p:nvPr/>
        </p:nvSpPr>
        <p:spPr bwMode="auto">
          <a:xfrm>
            <a:off x="6652097" y="123697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D71E5F-5298-4A86-9BDE-FF0CB79AD42E}"/>
              </a:ext>
            </a:extLst>
          </p:cNvPr>
          <p:cNvSpPr/>
          <p:nvPr/>
        </p:nvSpPr>
        <p:spPr bwMode="auto">
          <a:xfrm>
            <a:off x="5718659" y="1520721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CE5EA9-CAAA-4799-82FB-F997A7E63E07}"/>
              </a:ext>
            </a:extLst>
          </p:cNvPr>
          <p:cNvSpPr/>
          <p:nvPr/>
        </p:nvSpPr>
        <p:spPr bwMode="auto">
          <a:xfrm>
            <a:off x="6034492" y="1520721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2ECB51-B0E3-4156-8155-8037A4262845}"/>
              </a:ext>
            </a:extLst>
          </p:cNvPr>
          <p:cNvSpPr/>
          <p:nvPr/>
        </p:nvSpPr>
        <p:spPr bwMode="auto">
          <a:xfrm>
            <a:off x="6341294" y="1528238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C565E3-138E-4C1B-AF83-824E12EF7A3B}"/>
              </a:ext>
            </a:extLst>
          </p:cNvPr>
          <p:cNvSpPr/>
          <p:nvPr/>
        </p:nvSpPr>
        <p:spPr bwMode="auto">
          <a:xfrm>
            <a:off x="6648096" y="152773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76D45E-6EFE-4B21-A08D-7E8C0EBC483D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52674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B25AC7-4050-477A-AE2E-C852AEE4190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2580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E97D077-7869-4AB8-AE6D-261701200E5C}"/>
              </a:ext>
            </a:extLst>
          </p:cNvPr>
          <p:cNvSpPr/>
          <p:nvPr/>
        </p:nvSpPr>
        <p:spPr bwMode="auto">
          <a:xfrm>
            <a:off x="5466500" y="3172561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29DAF5-F918-4EDD-BC3C-E61E91C0C53A}"/>
              </a:ext>
            </a:extLst>
          </p:cNvPr>
          <p:cNvSpPr/>
          <p:nvPr/>
        </p:nvSpPr>
        <p:spPr bwMode="auto">
          <a:xfrm>
            <a:off x="6594206" y="31484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F895A5-73F1-4A76-9A7B-F4CF8A6FFD30}"/>
              </a:ext>
            </a:extLst>
          </p:cNvPr>
          <p:cNvSpPr/>
          <p:nvPr/>
        </p:nvSpPr>
        <p:spPr bwMode="auto">
          <a:xfrm>
            <a:off x="5336420" y="358615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C22560-21A4-49BD-B863-90E34AE58A73}"/>
              </a:ext>
            </a:extLst>
          </p:cNvPr>
          <p:cNvSpPr/>
          <p:nvPr/>
        </p:nvSpPr>
        <p:spPr bwMode="auto">
          <a:xfrm>
            <a:off x="4714284" y="386839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812749D-AFB1-428F-B1E8-AD1AAA968CF1}"/>
              </a:ext>
            </a:extLst>
          </p:cNvPr>
          <p:cNvSpPr/>
          <p:nvPr/>
        </p:nvSpPr>
        <p:spPr bwMode="auto">
          <a:xfrm>
            <a:off x="5336919" y="387590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DC0F949-D546-48B2-B5E1-BF9C8C0CBCBA}"/>
              </a:ext>
            </a:extLst>
          </p:cNvPr>
          <p:cNvSpPr/>
          <p:nvPr/>
        </p:nvSpPr>
        <p:spPr bwMode="auto">
          <a:xfrm>
            <a:off x="6717188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A1BFF0-DF31-4808-9493-34FB84CA5D2F}"/>
              </a:ext>
            </a:extLst>
          </p:cNvPr>
          <p:cNvSpPr/>
          <p:nvPr/>
        </p:nvSpPr>
        <p:spPr bwMode="auto">
          <a:xfrm>
            <a:off x="7022990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A0F0B5E-C977-4B01-8A21-6DDA45ACD70C}"/>
              </a:ext>
            </a:extLst>
          </p:cNvPr>
          <p:cNvSpPr/>
          <p:nvPr/>
        </p:nvSpPr>
        <p:spPr bwMode="auto">
          <a:xfrm>
            <a:off x="7645107" y="357712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8BEF6D5-9FED-4805-8C84-B4D2B024CF2C}"/>
              </a:ext>
            </a:extLst>
          </p:cNvPr>
          <p:cNvSpPr/>
          <p:nvPr/>
        </p:nvSpPr>
        <p:spPr bwMode="auto">
          <a:xfrm>
            <a:off x="7027502" y="3860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6D0B52B-8EE1-4EF8-A2F8-6E1485BB671F}"/>
              </a:ext>
            </a:extLst>
          </p:cNvPr>
          <p:cNvSpPr/>
          <p:nvPr/>
        </p:nvSpPr>
        <p:spPr bwMode="auto">
          <a:xfrm>
            <a:off x="7641106" y="386788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0BF290F-F481-48EA-BA3B-44E5A6140151}"/>
              </a:ext>
            </a:extLst>
          </p:cNvPr>
          <p:cNvCxnSpPr>
            <a:stCxn id="11" idx="2"/>
            <a:endCxn id="5" idx="0"/>
          </p:cNvCxnSpPr>
          <p:nvPr/>
        </p:nvCxnSpPr>
        <p:spPr bwMode="auto">
          <a:xfrm flipH="1">
            <a:off x="6258082" y="1792438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FE7C22-64A3-43E4-B9DE-94782751633D}"/>
              </a:ext>
            </a:extLst>
          </p:cNvPr>
          <p:cNvSpPr/>
          <p:nvPr/>
        </p:nvSpPr>
        <p:spPr bwMode="auto">
          <a:xfrm>
            <a:off x="7014178" y="118484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E0E27DD-CB89-4885-A8EF-7C04F78BA05A}"/>
              </a:ext>
            </a:extLst>
          </p:cNvPr>
          <p:cNvSpPr/>
          <p:nvPr/>
        </p:nvSpPr>
        <p:spPr bwMode="auto">
          <a:xfrm>
            <a:off x="7006786" y="2349285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73E7695F-A75B-4712-8BC3-AE3823D7484D}"/>
              </a:ext>
            </a:extLst>
          </p:cNvPr>
          <p:cNvSpPr/>
          <p:nvPr/>
        </p:nvSpPr>
        <p:spPr bwMode="auto">
          <a:xfrm>
            <a:off x="1495920" y="2368689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Marital Status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6A003230-307C-420F-B4D1-95D67EAFC489}"/>
              </a:ext>
            </a:extLst>
          </p:cNvPr>
          <p:cNvSpPr/>
          <p:nvPr/>
        </p:nvSpPr>
        <p:spPr bwMode="auto">
          <a:xfrm>
            <a:off x="5053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F7DF47F1-8DA1-453B-940C-DC5460F623B6}"/>
              </a:ext>
            </a:extLst>
          </p:cNvPr>
          <p:cNvSpPr/>
          <p:nvPr/>
        </p:nvSpPr>
        <p:spPr bwMode="auto">
          <a:xfrm>
            <a:off x="24865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CF92A97-8574-49C3-B311-15E9D8AB1FC5}"/>
              </a:ext>
            </a:extLst>
          </p:cNvPr>
          <p:cNvSpPr/>
          <p:nvPr/>
        </p:nvSpPr>
        <p:spPr bwMode="auto">
          <a:xfrm>
            <a:off x="1499931" y="1158011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80B6AAF-D762-4329-9116-2CB70737C004}"/>
              </a:ext>
            </a:extLst>
          </p:cNvPr>
          <p:cNvSpPr/>
          <p:nvPr/>
        </p:nvSpPr>
        <p:spPr bwMode="auto">
          <a:xfrm>
            <a:off x="1666866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0DDE9D-4BCC-4D41-8F71-7E15D496BA5C}"/>
              </a:ext>
            </a:extLst>
          </p:cNvPr>
          <p:cNvSpPr/>
          <p:nvPr/>
        </p:nvSpPr>
        <p:spPr bwMode="auto">
          <a:xfrm>
            <a:off x="1972668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53E2C6B-4D5E-42A6-861D-A4FF56CE6F82}"/>
              </a:ext>
            </a:extLst>
          </p:cNvPr>
          <p:cNvSpPr/>
          <p:nvPr/>
        </p:nvSpPr>
        <p:spPr bwMode="auto">
          <a:xfrm>
            <a:off x="2283483" y="127381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D7524A8-05AA-4CF0-A2E8-979BB33C665E}"/>
              </a:ext>
            </a:extLst>
          </p:cNvPr>
          <p:cNvSpPr/>
          <p:nvPr/>
        </p:nvSpPr>
        <p:spPr bwMode="auto">
          <a:xfrm>
            <a:off x="2594785" y="127230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BF17B56-36FA-4FE4-8439-62CE470297B2}"/>
              </a:ext>
            </a:extLst>
          </p:cNvPr>
          <p:cNvSpPr/>
          <p:nvPr/>
        </p:nvSpPr>
        <p:spPr bwMode="auto">
          <a:xfrm>
            <a:off x="1661347" y="155605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1FBC333-3236-49D4-8A3C-BB4BB2C39293}"/>
              </a:ext>
            </a:extLst>
          </p:cNvPr>
          <p:cNvSpPr/>
          <p:nvPr/>
        </p:nvSpPr>
        <p:spPr bwMode="auto">
          <a:xfrm>
            <a:off x="1977180" y="155605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C4DF9CB-CE6E-4C95-9AC6-2FA0957EB72F}"/>
              </a:ext>
            </a:extLst>
          </p:cNvPr>
          <p:cNvSpPr/>
          <p:nvPr/>
        </p:nvSpPr>
        <p:spPr bwMode="auto">
          <a:xfrm>
            <a:off x="2283982" y="156356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E199E-8801-471D-837D-C693DD82DAF8}"/>
              </a:ext>
            </a:extLst>
          </p:cNvPr>
          <p:cNvSpPr/>
          <p:nvPr/>
        </p:nvSpPr>
        <p:spPr bwMode="auto">
          <a:xfrm>
            <a:off x="2590784" y="156306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4234760-266A-49E7-AF03-7561FE8D8A76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 bwMode="auto">
          <a:xfrm flipH="1">
            <a:off x="12101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2A3F036-EFD0-43BE-A416-5212F143C2AE}"/>
              </a:ext>
            </a:extLst>
          </p:cNvPr>
          <p:cNvCxnSpPr>
            <a:cxnSpLocks/>
            <a:stCxn id="110" idx="2"/>
            <a:endCxn id="114" idx="0"/>
          </p:cNvCxnSpPr>
          <p:nvPr/>
        </p:nvCxnSpPr>
        <p:spPr bwMode="auto">
          <a:xfrm>
            <a:off x="22007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0949A7-4ABE-4FCA-A95A-5FEC6732A4D1}"/>
              </a:ext>
            </a:extLst>
          </p:cNvPr>
          <p:cNvSpPr/>
          <p:nvPr/>
        </p:nvSpPr>
        <p:spPr bwMode="auto">
          <a:xfrm>
            <a:off x="1409188" y="32078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B54930-E19D-4FE1-A554-B82424DE36E6}"/>
              </a:ext>
            </a:extLst>
          </p:cNvPr>
          <p:cNvSpPr/>
          <p:nvPr/>
        </p:nvSpPr>
        <p:spPr bwMode="auto">
          <a:xfrm>
            <a:off x="2536894" y="318382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F9340F-E77D-48B5-B78A-2E9F6709BD4F}"/>
              </a:ext>
            </a:extLst>
          </p:cNvPr>
          <p:cNvSpPr/>
          <p:nvPr/>
        </p:nvSpPr>
        <p:spPr bwMode="auto">
          <a:xfrm>
            <a:off x="1279108" y="362148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8B61C70-3394-40EE-AB0D-1DABE80107CE}"/>
              </a:ext>
            </a:extLst>
          </p:cNvPr>
          <p:cNvSpPr/>
          <p:nvPr/>
        </p:nvSpPr>
        <p:spPr bwMode="auto">
          <a:xfrm>
            <a:off x="656972" y="390372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C65CFBE-C51E-4C60-85A6-881E49474E83}"/>
              </a:ext>
            </a:extLst>
          </p:cNvPr>
          <p:cNvSpPr/>
          <p:nvPr/>
        </p:nvSpPr>
        <p:spPr bwMode="auto">
          <a:xfrm>
            <a:off x="2659876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A84A1E5-BC79-413A-A5B7-494A5520D2BA}"/>
              </a:ext>
            </a:extLst>
          </p:cNvPr>
          <p:cNvSpPr/>
          <p:nvPr/>
        </p:nvSpPr>
        <p:spPr bwMode="auto">
          <a:xfrm>
            <a:off x="2965678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34AAA-56AF-4714-887E-65FD1F1100DF}"/>
              </a:ext>
            </a:extLst>
          </p:cNvPr>
          <p:cNvSpPr/>
          <p:nvPr/>
        </p:nvSpPr>
        <p:spPr bwMode="auto">
          <a:xfrm>
            <a:off x="3587795" y="361245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BD1F02D-0540-4CE0-8AD6-5B00C839E061}"/>
              </a:ext>
            </a:extLst>
          </p:cNvPr>
          <p:cNvSpPr/>
          <p:nvPr/>
        </p:nvSpPr>
        <p:spPr bwMode="auto">
          <a:xfrm>
            <a:off x="2970190" y="389620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AC96256-3C34-478D-802E-8AE7B0EB5B73}"/>
              </a:ext>
            </a:extLst>
          </p:cNvPr>
          <p:cNvSpPr/>
          <p:nvPr/>
        </p:nvSpPr>
        <p:spPr bwMode="auto">
          <a:xfrm>
            <a:off x="3583794" y="39032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1873486-F940-4D41-943E-43A82EC96CF3}"/>
              </a:ext>
            </a:extLst>
          </p:cNvPr>
          <p:cNvCxnSpPr>
            <a:cxnSpLocks/>
            <a:stCxn id="116" idx="2"/>
            <a:endCxn id="110" idx="0"/>
          </p:cNvCxnSpPr>
          <p:nvPr/>
        </p:nvCxnSpPr>
        <p:spPr bwMode="auto">
          <a:xfrm flipH="1">
            <a:off x="2200770" y="1827769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7286AEE-A687-4540-8213-FD643445C31C}"/>
              </a:ext>
            </a:extLst>
          </p:cNvPr>
          <p:cNvSpPr/>
          <p:nvPr/>
        </p:nvSpPr>
        <p:spPr bwMode="auto">
          <a:xfrm>
            <a:off x="2956866" y="1220178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F96DE8C-B24F-4628-B06D-028D3B15BE44}"/>
              </a:ext>
            </a:extLst>
          </p:cNvPr>
          <p:cNvSpPr/>
          <p:nvPr/>
        </p:nvSpPr>
        <p:spPr bwMode="auto">
          <a:xfrm>
            <a:off x="2949474" y="2384616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C585A7F-E666-4DF7-8612-5B2711318456}"/>
              </a:ext>
            </a:extLst>
          </p:cNvPr>
          <p:cNvSpPr/>
          <p:nvPr/>
        </p:nvSpPr>
        <p:spPr bwMode="auto">
          <a:xfrm>
            <a:off x="3271368" y="389620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DADB8B-07C6-451B-9FE4-10465A1BBD56}"/>
              </a:ext>
            </a:extLst>
          </p:cNvPr>
          <p:cNvSpPr txBox="1"/>
          <p:nvPr/>
        </p:nvSpPr>
        <p:spPr>
          <a:xfrm>
            <a:off x="7370352" y="1849334"/>
            <a:ext cx="1316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E1126"/>
                </a:solidFill>
              </a:rPr>
              <a:t>0.46875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21E5E8-1173-4ADD-B8B5-CB5A1045D5D6}"/>
              </a:ext>
            </a:extLst>
          </p:cNvPr>
          <p:cNvSpPr txBox="1"/>
          <p:nvPr/>
        </p:nvSpPr>
        <p:spPr>
          <a:xfrm>
            <a:off x="3350148" y="1851432"/>
            <a:ext cx="1221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E1126"/>
                </a:solidFill>
              </a:rPr>
              <a:t>0.19097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0A044-44FD-482B-ABAA-B17324F6A0DD}"/>
              </a:ext>
            </a:extLst>
          </p:cNvPr>
          <p:cNvSpPr txBox="1"/>
          <p:nvPr/>
        </p:nvSpPr>
        <p:spPr>
          <a:xfrm>
            <a:off x="2867926" y="1592122"/>
            <a:ext cx="247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Homogeneity Gain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142B0-F58A-45CD-9AB5-328C528CE100}"/>
              </a:ext>
            </a:extLst>
          </p:cNvPr>
          <p:cNvSpPr txBox="1"/>
          <p:nvPr/>
        </p:nvSpPr>
        <p:spPr>
          <a:xfrm>
            <a:off x="6935015" y="1582707"/>
            <a:ext cx="247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Homogeneity Gain</a:t>
            </a:r>
          </a:p>
        </p:txBody>
      </p:sp>
    </p:spTree>
    <p:extLst>
      <p:ext uri="{BB962C8B-B14F-4D97-AF65-F5344CB8AC3E}">
        <p14:creationId xmlns:p14="http://schemas.microsoft.com/office/powerpoint/2010/main" val="34756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65" grpId="0" animBg="1"/>
      <p:bldP spid="67" grpId="0" animBg="1"/>
      <p:bldP spid="75" grpId="0" animBg="1"/>
      <p:bldP spid="79" grpId="0" animBg="1"/>
      <p:bldP spid="83" grpId="0" animBg="1"/>
      <p:bldP spid="87" grpId="0" animBg="1"/>
      <p:bldP spid="89" grpId="0" animBg="1"/>
      <p:bldP spid="93" grpId="0" animBg="1"/>
      <p:bldP spid="97" grpId="0" animBg="1"/>
      <p:bldP spid="101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38" grpId="0" animBg="1"/>
      <p:bldP spid="140" grpId="0" animBg="1"/>
      <p:bldP spid="142" grpId="0" animBg="1"/>
      <p:bldP spid="144" grpId="0" animBg="1"/>
      <p:bldP spid="148" grpId="0" animBg="1"/>
      <p:bldP spid="150" grpId="0" animBg="1"/>
      <p:bldP spid="152" grpId="0" animBg="1"/>
      <p:bldP spid="154" grpId="0" animBg="1"/>
      <p:bldP spid="156" grpId="0" animBg="1"/>
      <p:bldP spid="162" grpId="0" animBg="1"/>
      <p:bldP spid="16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 Index – measure of homogeneity (sameness) 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Entropy – another measure the accomplishes the same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 descr="Decision Tree Flavors: Gini Index and Information Gain – Learn by Marketing">
            <a:extLst>
              <a:ext uri="{FF2B5EF4-FFF2-40B4-BE49-F238E27FC236}">
                <a16:creationId xmlns:a16="http://schemas.microsoft.com/office/drawing/2014/main" id="{08B48EAF-4A03-4E65-BE63-7CA9CFE2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9"/>
          <a:stretch/>
        </p:blipFill>
        <p:spPr bwMode="auto">
          <a:xfrm>
            <a:off x="2330176" y="1771015"/>
            <a:ext cx="2857500" cy="9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D4E56-5C4C-4B6A-81DA-0626065F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92" y="3385332"/>
            <a:ext cx="4420217" cy="981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66214-55BB-4251-B76C-906048E41A92}"/>
              </a:ext>
            </a:extLst>
          </p:cNvPr>
          <p:cNvSpPr txBox="1"/>
          <p:nvPr/>
        </p:nvSpPr>
        <p:spPr>
          <a:xfrm>
            <a:off x="5555562" y="1771015"/>
            <a:ext cx="2209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= feature</a:t>
            </a:r>
          </a:p>
          <a:p>
            <a:r>
              <a:rPr lang="en-US" i="1" dirty="0"/>
              <a:t>c = # of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F1EAF-3BB3-46E6-9842-391F8BF5D841}"/>
              </a:ext>
            </a:extLst>
          </p:cNvPr>
          <p:cNvSpPr txBox="1"/>
          <p:nvPr/>
        </p:nvSpPr>
        <p:spPr>
          <a:xfrm>
            <a:off x="5732909" y="3275774"/>
            <a:ext cx="3196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= feature</a:t>
            </a:r>
          </a:p>
          <a:p>
            <a:r>
              <a:rPr lang="en-US" i="1" dirty="0"/>
              <a:t>n = # of features</a:t>
            </a:r>
          </a:p>
          <a:p>
            <a:r>
              <a:rPr lang="en-US" i="1" dirty="0"/>
              <a:t>b = number of branches</a:t>
            </a:r>
          </a:p>
        </p:txBody>
      </p:sp>
    </p:spTree>
    <p:extLst>
      <p:ext uri="{BB962C8B-B14F-4D97-AF65-F5344CB8AC3E}">
        <p14:creationId xmlns:p14="http://schemas.microsoft.com/office/powerpoint/2010/main" val="3891328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57250"/>
          </a:xfrm>
        </p:spPr>
        <p:txBody>
          <a:bodyPr/>
          <a:lstStyle/>
          <a:p>
            <a:r>
              <a:rPr lang="en-US" dirty="0"/>
              <a:t>Using 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584D7C-4F5A-41FD-9683-C9CB390BDBAF}"/>
              </a:ext>
            </a:extLst>
          </p:cNvPr>
          <p:cNvSpPr/>
          <p:nvPr/>
        </p:nvSpPr>
        <p:spPr bwMode="auto">
          <a:xfrm>
            <a:off x="1295400" y="219075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89194-44EC-4DE5-B04A-FAAB6F2B7286}"/>
              </a:ext>
            </a:extLst>
          </p:cNvPr>
          <p:cNvSpPr/>
          <p:nvPr/>
        </p:nvSpPr>
        <p:spPr bwMode="auto">
          <a:xfrm>
            <a:off x="3048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68E5F-2231-43AC-A584-3E00ABC8E8B5}"/>
              </a:ext>
            </a:extLst>
          </p:cNvPr>
          <p:cNvSpPr/>
          <p:nvPr/>
        </p:nvSpPr>
        <p:spPr bwMode="auto">
          <a:xfrm>
            <a:off x="22860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9B3ED8-EC6E-448E-B360-5BB8E4988ADD}"/>
              </a:ext>
            </a:extLst>
          </p:cNvPr>
          <p:cNvSpPr/>
          <p:nvPr/>
        </p:nvSpPr>
        <p:spPr bwMode="auto">
          <a:xfrm>
            <a:off x="1299411" y="98007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B613F-89E1-4E98-A875-F12C9F239348}"/>
              </a:ext>
            </a:extLst>
          </p:cNvPr>
          <p:cNvSpPr/>
          <p:nvPr/>
        </p:nvSpPr>
        <p:spPr bwMode="auto">
          <a:xfrm>
            <a:off x="1466346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FBBA-6615-489A-A153-961262BB1EF5}"/>
              </a:ext>
            </a:extLst>
          </p:cNvPr>
          <p:cNvSpPr/>
          <p:nvPr/>
        </p:nvSpPr>
        <p:spPr bwMode="auto">
          <a:xfrm>
            <a:off x="1772148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CF03D8-EA32-46C9-8EB5-E51FCDBBBAFD}"/>
              </a:ext>
            </a:extLst>
          </p:cNvPr>
          <p:cNvSpPr/>
          <p:nvPr/>
        </p:nvSpPr>
        <p:spPr bwMode="auto">
          <a:xfrm>
            <a:off x="2082963" y="109587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F31F7-B7FA-452E-9339-8C6FD04C1A0B}"/>
              </a:ext>
            </a:extLst>
          </p:cNvPr>
          <p:cNvSpPr/>
          <p:nvPr/>
        </p:nvSpPr>
        <p:spPr bwMode="auto">
          <a:xfrm>
            <a:off x="2394265" y="109436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C923F-9A85-4C4A-9BD1-FCCF9F204CC7}"/>
              </a:ext>
            </a:extLst>
          </p:cNvPr>
          <p:cNvSpPr/>
          <p:nvPr/>
        </p:nvSpPr>
        <p:spPr bwMode="auto">
          <a:xfrm>
            <a:off x="1460827" y="137811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AFD2C5-010F-41FD-B010-200C4DDD0D7A}"/>
              </a:ext>
            </a:extLst>
          </p:cNvPr>
          <p:cNvSpPr/>
          <p:nvPr/>
        </p:nvSpPr>
        <p:spPr bwMode="auto">
          <a:xfrm>
            <a:off x="1776660" y="137811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A44A4A-46FD-4C66-B619-7245AA04ACA7}"/>
              </a:ext>
            </a:extLst>
          </p:cNvPr>
          <p:cNvSpPr/>
          <p:nvPr/>
        </p:nvSpPr>
        <p:spPr bwMode="auto">
          <a:xfrm>
            <a:off x="2083462" y="138563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CFF669-7104-4CAC-A51F-06B40C7A647F}"/>
              </a:ext>
            </a:extLst>
          </p:cNvPr>
          <p:cNvSpPr/>
          <p:nvPr/>
        </p:nvSpPr>
        <p:spPr bwMode="auto">
          <a:xfrm>
            <a:off x="2390264" y="138512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1552E-6B69-4AE4-9DCC-6EB12E1DF9F5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096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36DB1-CFEB-4AF0-B05E-6C29CEBF4E8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0002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FE985-AA26-43D5-B905-44D1144AA2F0}"/>
              </a:ext>
            </a:extLst>
          </p:cNvPr>
          <p:cNvSpPr/>
          <p:nvPr/>
        </p:nvSpPr>
        <p:spPr bwMode="auto">
          <a:xfrm>
            <a:off x="1208668" y="302995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87FCF-663E-4C7D-BF7E-8C9AE0AD5878}"/>
              </a:ext>
            </a:extLst>
          </p:cNvPr>
          <p:cNvSpPr/>
          <p:nvPr/>
        </p:nvSpPr>
        <p:spPr bwMode="auto">
          <a:xfrm>
            <a:off x="2336374" y="3005884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650A89-589B-414F-9802-F11263BB7E18}"/>
              </a:ext>
            </a:extLst>
          </p:cNvPr>
          <p:cNvSpPr/>
          <p:nvPr/>
        </p:nvSpPr>
        <p:spPr bwMode="auto">
          <a:xfrm>
            <a:off x="1078588" y="344354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D0FED4-BE43-4D52-837B-F8132F5751FC}"/>
              </a:ext>
            </a:extLst>
          </p:cNvPr>
          <p:cNvSpPr/>
          <p:nvPr/>
        </p:nvSpPr>
        <p:spPr bwMode="auto">
          <a:xfrm>
            <a:off x="456452" y="372578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574B4-4F6A-4E04-829B-FF61ACD70C20}"/>
              </a:ext>
            </a:extLst>
          </p:cNvPr>
          <p:cNvSpPr/>
          <p:nvPr/>
        </p:nvSpPr>
        <p:spPr bwMode="auto">
          <a:xfrm>
            <a:off x="2459356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12DAB2-AD34-4260-8EF8-452F1F7FBCD4}"/>
              </a:ext>
            </a:extLst>
          </p:cNvPr>
          <p:cNvSpPr/>
          <p:nvPr/>
        </p:nvSpPr>
        <p:spPr bwMode="auto">
          <a:xfrm>
            <a:off x="2765158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875941-7989-48F4-905D-7B90B910F7DF}"/>
              </a:ext>
            </a:extLst>
          </p:cNvPr>
          <p:cNvSpPr/>
          <p:nvPr/>
        </p:nvSpPr>
        <p:spPr bwMode="auto">
          <a:xfrm>
            <a:off x="3387275" y="343452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37981-E4F6-46B9-A3A0-591BDF7A3847}"/>
              </a:ext>
            </a:extLst>
          </p:cNvPr>
          <p:cNvSpPr/>
          <p:nvPr/>
        </p:nvSpPr>
        <p:spPr bwMode="auto">
          <a:xfrm>
            <a:off x="2769670" y="371826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F3A705-F2AE-4829-8A7B-72476FB605F6}"/>
              </a:ext>
            </a:extLst>
          </p:cNvPr>
          <p:cNvSpPr/>
          <p:nvPr/>
        </p:nvSpPr>
        <p:spPr bwMode="auto">
          <a:xfrm>
            <a:off x="3383274" y="372528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22909-6337-44B5-9DC0-C8171D211B0A}"/>
              </a:ext>
            </a:extLst>
          </p:cNvPr>
          <p:cNvCxnSpPr>
            <a:stCxn id="9" idx="2"/>
            <a:endCxn id="6" idx="0"/>
          </p:cNvCxnSpPr>
          <p:nvPr/>
        </p:nvCxnSpPr>
        <p:spPr bwMode="auto">
          <a:xfrm flipH="1">
            <a:off x="2000250" y="1649830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716AC-4C56-420D-8DF9-B45BA4A7B80C}"/>
              </a:ext>
            </a:extLst>
          </p:cNvPr>
          <p:cNvSpPr/>
          <p:nvPr/>
        </p:nvSpPr>
        <p:spPr bwMode="auto">
          <a:xfrm>
            <a:off x="2756346" y="1042239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81EC3-315C-4E8E-8EC4-4AC0B1E9EB05}"/>
              </a:ext>
            </a:extLst>
          </p:cNvPr>
          <p:cNvSpPr/>
          <p:nvPr/>
        </p:nvSpPr>
        <p:spPr bwMode="auto">
          <a:xfrm>
            <a:off x="2748954" y="220667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E5A8C5-363A-40FE-8229-095FE6339771}"/>
              </a:ext>
            </a:extLst>
          </p:cNvPr>
          <p:cNvSpPr txBox="1"/>
          <p:nvPr/>
        </p:nvSpPr>
        <p:spPr>
          <a:xfrm>
            <a:off x="98892" y="4035000"/>
            <a:ext cx="204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=-(2/2)*log2(2/2) 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24ABC-49BA-40A8-BF45-486F55A1FE88}"/>
              </a:ext>
            </a:extLst>
          </p:cNvPr>
          <p:cNvSpPr txBox="1"/>
          <p:nvPr/>
        </p:nvSpPr>
        <p:spPr>
          <a:xfrm>
            <a:off x="2229044" y="4016040"/>
            <a:ext cx="372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-(1/6)log</a:t>
            </a:r>
            <a:r>
              <a:rPr lang="en-US" sz="1600" baseline="-25000" dirty="0"/>
              <a:t>2</a:t>
            </a:r>
            <a:r>
              <a:rPr lang="en-US" sz="1600" dirty="0"/>
              <a:t>(1/6)-(5/6)log</a:t>
            </a:r>
            <a:r>
              <a:rPr lang="en-US" sz="1600" baseline="-25000" dirty="0"/>
              <a:t>2</a:t>
            </a:r>
            <a:r>
              <a:rPr lang="en-US" sz="1600" dirty="0"/>
              <a:t>(5/6) =0.650022</a:t>
            </a:r>
          </a:p>
          <a:p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06BE7-7177-4A32-A64C-2836CF6412BF}"/>
              </a:ext>
            </a:extLst>
          </p:cNvPr>
          <p:cNvSpPr txBox="1"/>
          <p:nvPr/>
        </p:nvSpPr>
        <p:spPr>
          <a:xfrm>
            <a:off x="4553804" y="3587033"/>
            <a:ext cx="4192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(2/8)*0+(6/8)*0.650022=0.650022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80EC1ED-8E24-44AE-87AF-93F4EA60E80E}"/>
              </a:ext>
            </a:extLst>
          </p:cNvPr>
          <p:cNvSpPr/>
          <p:nvPr/>
        </p:nvSpPr>
        <p:spPr bwMode="auto">
          <a:xfrm>
            <a:off x="872455" y="3564653"/>
            <a:ext cx="4605556" cy="1005848"/>
          </a:xfrm>
          <a:custGeom>
            <a:avLst/>
            <a:gdLst>
              <a:gd name="connsiteX0" fmla="*/ 0 w 4605556"/>
              <a:gd name="connsiteY0" fmla="*/ 789233 h 1005848"/>
              <a:gd name="connsiteX1" fmla="*/ 41945 w 4605556"/>
              <a:gd name="connsiteY1" fmla="*/ 806011 h 1005848"/>
              <a:gd name="connsiteX2" fmla="*/ 117446 w 4605556"/>
              <a:gd name="connsiteY2" fmla="*/ 822789 h 1005848"/>
              <a:gd name="connsiteX3" fmla="*/ 218114 w 4605556"/>
              <a:gd name="connsiteY3" fmla="*/ 847956 h 1005848"/>
              <a:gd name="connsiteX4" fmla="*/ 243281 w 4605556"/>
              <a:gd name="connsiteY4" fmla="*/ 864734 h 1005848"/>
              <a:gd name="connsiteX5" fmla="*/ 302004 w 4605556"/>
              <a:gd name="connsiteY5" fmla="*/ 881512 h 1005848"/>
              <a:gd name="connsiteX6" fmla="*/ 327171 w 4605556"/>
              <a:gd name="connsiteY6" fmla="*/ 898290 h 1005848"/>
              <a:gd name="connsiteX7" fmla="*/ 385894 w 4605556"/>
              <a:gd name="connsiteY7" fmla="*/ 915068 h 1005848"/>
              <a:gd name="connsiteX8" fmla="*/ 486562 w 4605556"/>
              <a:gd name="connsiteY8" fmla="*/ 923457 h 1005848"/>
              <a:gd name="connsiteX9" fmla="*/ 847288 w 4605556"/>
              <a:gd name="connsiteY9" fmla="*/ 940235 h 1005848"/>
              <a:gd name="connsiteX10" fmla="*/ 2046914 w 4605556"/>
              <a:gd name="connsiteY10" fmla="*/ 948624 h 1005848"/>
              <a:gd name="connsiteX11" fmla="*/ 2365695 w 4605556"/>
              <a:gd name="connsiteY11" fmla="*/ 931846 h 1005848"/>
              <a:gd name="connsiteX12" fmla="*/ 2390862 w 4605556"/>
              <a:gd name="connsiteY12" fmla="*/ 923457 h 1005848"/>
              <a:gd name="connsiteX13" fmla="*/ 2709644 w 4605556"/>
              <a:gd name="connsiteY13" fmla="*/ 915068 h 1005848"/>
              <a:gd name="connsiteX14" fmla="*/ 2810312 w 4605556"/>
              <a:gd name="connsiteY14" fmla="*/ 898290 h 1005848"/>
              <a:gd name="connsiteX15" fmla="*/ 3204595 w 4605556"/>
              <a:gd name="connsiteY15" fmla="*/ 881512 h 1005848"/>
              <a:gd name="connsiteX16" fmla="*/ 3280095 w 4605556"/>
              <a:gd name="connsiteY16" fmla="*/ 856345 h 1005848"/>
              <a:gd name="connsiteX17" fmla="*/ 3305262 w 4605556"/>
              <a:gd name="connsiteY17" fmla="*/ 847956 h 1005848"/>
              <a:gd name="connsiteX18" fmla="*/ 3405930 w 4605556"/>
              <a:gd name="connsiteY18" fmla="*/ 839567 h 1005848"/>
              <a:gd name="connsiteX19" fmla="*/ 3498209 w 4605556"/>
              <a:gd name="connsiteY19" fmla="*/ 822789 h 1005848"/>
              <a:gd name="connsiteX20" fmla="*/ 3523376 w 4605556"/>
              <a:gd name="connsiteY20" fmla="*/ 814400 h 1005848"/>
              <a:gd name="connsiteX21" fmla="*/ 3565321 w 4605556"/>
              <a:gd name="connsiteY21" fmla="*/ 806011 h 1005848"/>
              <a:gd name="connsiteX22" fmla="*/ 3590488 w 4605556"/>
              <a:gd name="connsiteY22" fmla="*/ 797622 h 1005848"/>
              <a:gd name="connsiteX23" fmla="*/ 3657600 w 4605556"/>
              <a:gd name="connsiteY23" fmla="*/ 780844 h 1005848"/>
              <a:gd name="connsiteX24" fmla="*/ 3699545 w 4605556"/>
              <a:gd name="connsiteY24" fmla="*/ 772455 h 1005848"/>
              <a:gd name="connsiteX25" fmla="*/ 3749879 w 4605556"/>
              <a:gd name="connsiteY25" fmla="*/ 755677 h 1005848"/>
              <a:gd name="connsiteX26" fmla="*/ 3783435 w 4605556"/>
              <a:gd name="connsiteY26" fmla="*/ 747288 h 1005848"/>
              <a:gd name="connsiteX27" fmla="*/ 3833769 w 4605556"/>
              <a:gd name="connsiteY27" fmla="*/ 713732 h 1005848"/>
              <a:gd name="connsiteX28" fmla="*/ 3858936 w 4605556"/>
              <a:gd name="connsiteY28" fmla="*/ 696954 h 1005848"/>
              <a:gd name="connsiteX29" fmla="*/ 3884103 w 4605556"/>
              <a:gd name="connsiteY29" fmla="*/ 671787 h 1005848"/>
              <a:gd name="connsiteX30" fmla="*/ 3900881 w 4605556"/>
              <a:gd name="connsiteY30" fmla="*/ 646620 h 1005848"/>
              <a:gd name="connsiteX31" fmla="*/ 3926048 w 4605556"/>
              <a:gd name="connsiteY31" fmla="*/ 629842 h 1005848"/>
              <a:gd name="connsiteX32" fmla="*/ 3967993 w 4605556"/>
              <a:gd name="connsiteY32" fmla="*/ 587897 h 1005848"/>
              <a:gd name="connsiteX33" fmla="*/ 4018327 w 4605556"/>
              <a:gd name="connsiteY33" fmla="*/ 537564 h 1005848"/>
              <a:gd name="connsiteX34" fmla="*/ 4035105 w 4605556"/>
              <a:gd name="connsiteY34" fmla="*/ 512397 h 1005848"/>
              <a:gd name="connsiteX35" fmla="*/ 4085439 w 4605556"/>
              <a:gd name="connsiteY35" fmla="*/ 462063 h 1005848"/>
              <a:gd name="connsiteX36" fmla="*/ 3900881 w 4605556"/>
              <a:gd name="connsiteY36" fmla="*/ 453674 h 1005848"/>
              <a:gd name="connsiteX37" fmla="*/ 3850547 w 4605556"/>
              <a:gd name="connsiteY37" fmla="*/ 436896 h 1005848"/>
              <a:gd name="connsiteX38" fmla="*/ 3825380 w 4605556"/>
              <a:gd name="connsiteY38" fmla="*/ 428507 h 1005848"/>
              <a:gd name="connsiteX39" fmla="*/ 3808602 w 4605556"/>
              <a:gd name="connsiteY39" fmla="*/ 403340 h 1005848"/>
              <a:gd name="connsiteX40" fmla="*/ 3783435 w 4605556"/>
              <a:gd name="connsiteY40" fmla="*/ 386562 h 1005848"/>
              <a:gd name="connsiteX41" fmla="*/ 3749879 w 4605556"/>
              <a:gd name="connsiteY41" fmla="*/ 336228 h 1005848"/>
              <a:gd name="connsiteX42" fmla="*/ 3749879 w 4605556"/>
              <a:gd name="connsiteY42" fmla="*/ 134892 h 1005848"/>
              <a:gd name="connsiteX43" fmla="*/ 3800213 w 4605556"/>
              <a:gd name="connsiteY43" fmla="*/ 92947 h 1005848"/>
              <a:gd name="connsiteX44" fmla="*/ 3825380 w 4605556"/>
              <a:gd name="connsiteY44" fmla="*/ 67780 h 1005848"/>
              <a:gd name="connsiteX45" fmla="*/ 3875714 w 4605556"/>
              <a:gd name="connsiteY45" fmla="*/ 51002 h 1005848"/>
              <a:gd name="connsiteX46" fmla="*/ 3900881 w 4605556"/>
              <a:gd name="connsiteY46" fmla="*/ 42613 h 1005848"/>
              <a:gd name="connsiteX47" fmla="*/ 3926048 w 4605556"/>
              <a:gd name="connsiteY47" fmla="*/ 34224 h 1005848"/>
              <a:gd name="connsiteX48" fmla="*/ 4068661 w 4605556"/>
              <a:gd name="connsiteY48" fmla="*/ 17446 h 1005848"/>
              <a:gd name="connsiteX49" fmla="*/ 4194495 w 4605556"/>
              <a:gd name="connsiteY49" fmla="*/ 668 h 1005848"/>
              <a:gd name="connsiteX50" fmla="*/ 4488110 w 4605556"/>
              <a:gd name="connsiteY50" fmla="*/ 17446 h 1005848"/>
              <a:gd name="connsiteX51" fmla="*/ 4513277 w 4605556"/>
              <a:gd name="connsiteY51" fmla="*/ 25835 h 1005848"/>
              <a:gd name="connsiteX52" fmla="*/ 4530055 w 4605556"/>
              <a:gd name="connsiteY52" fmla="*/ 51002 h 1005848"/>
              <a:gd name="connsiteX53" fmla="*/ 4580389 w 4605556"/>
              <a:gd name="connsiteY53" fmla="*/ 92947 h 1005848"/>
              <a:gd name="connsiteX54" fmla="*/ 4605556 w 4605556"/>
              <a:gd name="connsiteY54" fmla="*/ 143281 h 1005848"/>
              <a:gd name="connsiteX55" fmla="*/ 4588778 w 4605556"/>
              <a:gd name="connsiteY55" fmla="*/ 243949 h 1005848"/>
              <a:gd name="connsiteX56" fmla="*/ 4546833 w 4605556"/>
              <a:gd name="connsiteY56" fmla="*/ 285894 h 1005848"/>
              <a:gd name="connsiteX57" fmla="*/ 4521666 w 4605556"/>
              <a:gd name="connsiteY57" fmla="*/ 311061 h 1005848"/>
              <a:gd name="connsiteX58" fmla="*/ 4496499 w 4605556"/>
              <a:gd name="connsiteY58" fmla="*/ 327839 h 1005848"/>
              <a:gd name="connsiteX59" fmla="*/ 4420998 w 4605556"/>
              <a:gd name="connsiteY59" fmla="*/ 386562 h 1005848"/>
              <a:gd name="connsiteX60" fmla="*/ 4370664 w 4605556"/>
              <a:gd name="connsiteY60" fmla="*/ 411729 h 1005848"/>
              <a:gd name="connsiteX61" fmla="*/ 4320330 w 4605556"/>
              <a:gd name="connsiteY61" fmla="*/ 428507 h 1005848"/>
              <a:gd name="connsiteX62" fmla="*/ 4236440 w 4605556"/>
              <a:gd name="connsiteY62" fmla="*/ 445285 h 1005848"/>
              <a:gd name="connsiteX63" fmla="*/ 4118995 w 4605556"/>
              <a:gd name="connsiteY63" fmla="*/ 453674 h 1005848"/>
              <a:gd name="connsiteX64" fmla="*/ 4051883 w 4605556"/>
              <a:gd name="connsiteY64" fmla="*/ 462063 h 100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605556" h="1005848">
                <a:moveTo>
                  <a:pt x="0" y="789233"/>
                </a:moveTo>
                <a:cubicBezTo>
                  <a:pt x="13982" y="794826"/>
                  <a:pt x="27659" y="801249"/>
                  <a:pt x="41945" y="806011"/>
                </a:cubicBezTo>
                <a:cubicBezTo>
                  <a:pt x="58103" y="811397"/>
                  <a:pt x="102818" y="820129"/>
                  <a:pt x="117446" y="822789"/>
                </a:cubicBezTo>
                <a:cubicBezTo>
                  <a:pt x="143392" y="827506"/>
                  <a:pt x="195140" y="832640"/>
                  <a:pt x="218114" y="847956"/>
                </a:cubicBezTo>
                <a:cubicBezTo>
                  <a:pt x="226503" y="853549"/>
                  <a:pt x="234014" y="860762"/>
                  <a:pt x="243281" y="864734"/>
                </a:cubicBezTo>
                <a:cubicBezTo>
                  <a:pt x="280911" y="880861"/>
                  <a:pt x="269354" y="865187"/>
                  <a:pt x="302004" y="881512"/>
                </a:cubicBezTo>
                <a:cubicBezTo>
                  <a:pt x="311022" y="886021"/>
                  <a:pt x="318153" y="893781"/>
                  <a:pt x="327171" y="898290"/>
                </a:cubicBezTo>
                <a:cubicBezTo>
                  <a:pt x="336457" y="902933"/>
                  <a:pt x="378726" y="914172"/>
                  <a:pt x="385894" y="915068"/>
                </a:cubicBezTo>
                <a:cubicBezTo>
                  <a:pt x="419306" y="919245"/>
                  <a:pt x="452964" y="921217"/>
                  <a:pt x="486562" y="923457"/>
                </a:cubicBezTo>
                <a:cubicBezTo>
                  <a:pt x="615397" y="932046"/>
                  <a:pt x="714907" y="934940"/>
                  <a:pt x="847288" y="940235"/>
                </a:cubicBezTo>
                <a:cubicBezTo>
                  <a:pt x="1261070" y="1078162"/>
                  <a:pt x="879937" y="957142"/>
                  <a:pt x="2046914" y="948624"/>
                </a:cubicBezTo>
                <a:cubicBezTo>
                  <a:pt x="2198377" y="923380"/>
                  <a:pt x="2012763" y="952014"/>
                  <a:pt x="2365695" y="931846"/>
                </a:cubicBezTo>
                <a:cubicBezTo>
                  <a:pt x="2374523" y="931342"/>
                  <a:pt x="2382030" y="923888"/>
                  <a:pt x="2390862" y="923457"/>
                </a:cubicBezTo>
                <a:cubicBezTo>
                  <a:pt x="2497033" y="918278"/>
                  <a:pt x="2603383" y="917864"/>
                  <a:pt x="2709644" y="915068"/>
                </a:cubicBezTo>
                <a:cubicBezTo>
                  <a:pt x="2757432" y="899139"/>
                  <a:pt x="2730036" y="906318"/>
                  <a:pt x="2810312" y="898290"/>
                </a:cubicBezTo>
                <a:cubicBezTo>
                  <a:pt x="2978644" y="881457"/>
                  <a:pt x="2950752" y="888563"/>
                  <a:pt x="3204595" y="881512"/>
                </a:cubicBezTo>
                <a:lnTo>
                  <a:pt x="3280095" y="856345"/>
                </a:lnTo>
                <a:cubicBezTo>
                  <a:pt x="3288484" y="853549"/>
                  <a:pt x="3296450" y="848690"/>
                  <a:pt x="3305262" y="847956"/>
                </a:cubicBezTo>
                <a:lnTo>
                  <a:pt x="3405930" y="839567"/>
                </a:lnTo>
                <a:cubicBezTo>
                  <a:pt x="3505407" y="814698"/>
                  <a:pt x="3347916" y="852848"/>
                  <a:pt x="3498209" y="822789"/>
                </a:cubicBezTo>
                <a:cubicBezTo>
                  <a:pt x="3506880" y="821055"/>
                  <a:pt x="3514797" y="816545"/>
                  <a:pt x="3523376" y="814400"/>
                </a:cubicBezTo>
                <a:cubicBezTo>
                  <a:pt x="3537209" y="810942"/>
                  <a:pt x="3551488" y="809469"/>
                  <a:pt x="3565321" y="806011"/>
                </a:cubicBezTo>
                <a:cubicBezTo>
                  <a:pt x="3573900" y="803866"/>
                  <a:pt x="3581957" y="799949"/>
                  <a:pt x="3590488" y="797622"/>
                </a:cubicBezTo>
                <a:cubicBezTo>
                  <a:pt x="3612735" y="791555"/>
                  <a:pt x="3634989" y="785366"/>
                  <a:pt x="3657600" y="780844"/>
                </a:cubicBezTo>
                <a:cubicBezTo>
                  <a:pt x="3671582" y="778048"/>
                  <a:pt x="3685789" y="776207"/>
                  <a:pt x="3699545" y="772455"/>
                </a:cubicBezTo>
                <a:cubicBezTo>
                  <a:pt x="3716607" y="767802"/>
                  <a:pt x="3732721" y="759966"/>
                  <a:pt x="3749879" y="755677"/>
                </a:cubicBezTo>
                <a:lnTo>
                  <a:pt x="3783435" y="747288"/>
                </a:lnTo>
                <a:lnTo>
                  <a:pt x="3833769" y="713732"/>
                </a:lnTo>
                <a:cubicBezTo>
                  <a:pt x="3842158" y="708139"/>
                  <a:pt x="3851807" y="704083"/>
                  <a:pt x="3858936" y="696954"/>
                </a:cubicBezTo>
                <a:cubicBezTo>
                  <a:pt x="3867325" y="688565"/>
                  <a:pt x="3876508" y="680901"/>
                  <a:pt x="3884103" y="671787"/>
                </a:cubicBezTo>
                <a:cubicBezTo>
                  <a:pt x="3890558" y="664042"/>
                  <a:pt x="3893752" y="653749"/>
                  <a:pt x="3900881" y="646620"/>
                </a:cubicBezTo>
                <a:cubicBezTo>
                  <a:pt x="3908010" y="639491"/>
                  <a:pt x="3917659" y="635435"/>
                  <a:pt x="3926048" y="629842"/>
                </a:cubicBezTo>
                <a:cubicBezTo>
                  <a:pt x="3960620" y="577984"/>
                  <a:pt x="3922236" y="628569"/>
                  <a:pt x="3967993" y="587897"/>
                </a:cubicBezTo>
                <a:cubicBezTo>
                  <a:pt x="3985727" y="572133"/>
                  <a:pt x="4005165" y="557306"/>
                  <a:pt x="4018327" y="537564"/>
                </a:cubicBezTo>
                <a:cubicBezTo>
                  <a:pt x="4023920" y="529175"/>
                  <a:pt x="4028407" y="519933"/>
                  <a:pt x="4035105" y="512397"/>
                </a:cubicBezTo>
                <a:cubicBezTo>
                  <a:pt x="4050869" y="494663"/>
                  <a:pt x="4085439" y="462063"/>
                  <a:pt x="4085439" y="462063"/>
                </a:cubicBezTo>
                <a:cubicBezTo>
                  <a:pt x="4023920" y="459267"/>
                  <a:pt x="3962113" y="460235"/>
                  <a:pt x="3900881" y="453674"/>
                </a:cubicBezTo>
                <a:cubicBezTo>
                  <a:pt x="3883296" y="451790"/>
                  <a:pt x="3867325" y="442489"/>
                  <a:pt x="3850547" y="436896"/>
                </a:cubicBezTo>
                <a:lnTo>
                  <a:pt x="3825380" y="428507"/>
                </a:lnTo>
                <a:cubicBezTo>
                  <a:pt x="3819787" y="420118"/>
                  <a:pt x="3815731" y="410469"/>
                  <a:pt x="3808602" y="403340"/>
                </a:cubicBezTo>
                <a:cubicBezTo>
                  <a:pt x="3801473" y="396211"/>
                  <a:pt x="3790074" y="394150"/>
                  <a:pt x="3783435" y="386562"/>
                </a:cubicBezTo>
                <a:cubicBezTo>
                  <a:pt x="3770156" y="371387"/>
                  <a:pt x="3749879" y="336228"/>
                  <a:pt x="3749879" y="336228"/>
                </a:cubicBezTo>
                <a:cubicBezTo>
                  <a:pt x="3739252" y="251212"/>
                  <a:pt x="3733478" y="238768"/>
                  <a:pt x="3749879" y="134892"/>
                </a:cubicBezTo>
                <a:cubicBezTo>
                  <a:pt x="3754504" y="105600"/>
                  <a:pt x="3781317" y="106444"/>
                  <a:pt x="3800213" y="92947"/>
                </a:cubicBezTo>
                <a:cubicBezTo>
                  <a:pt x="3809867" y="86051"/>
                  <a:pt x="3815009" y="73542"/>
                  <a:pt x="3825380" y="67780"/>
                </a:cubicBezTo>
                <a:cubicBezTo>
                  <a:pt x="3840840" y="59191"/>
                  <a:pt x="3858936" y="56595"/>
                  <a:pt x="3875714" y="51002"/>
                </a:cubicBezTo>
                <a:lnTo>
                  <a:pt x="3900881" y="42613"/>
                </a:lnTo>
                <a:cubicBezTo>
                  <a:pt x="3909270" y="39817"/>
                  <a:pt x="3917326" y="35678"/>
                  <a:pt x="3926048" y="34224"/>
                </a:cubicBezTo>
                <a:cubicBezTo>
                  <a:pt x="4020909" y="18414"/>
                  <a:pt x="3933911" y="31630"/>
                  <a:pt x="4068661" y="17446"/>
                </a:cubicBezTo>
                <a:cubicBezTo>
                  <a:pt x="4109862" y="13109"/>
                  <a:pt x="4153388" y="6541"/>
                  <a:pt x="4194495" y="668"/>
                </a:cubicBezTo>
                <a:cubicBezTo>
                  <a:pt x="4341319" y="5404"/>
                  <a:pt x="4386997" y="-11443"/>
                  <a:pt x="4488110" y="17446"/>
                </a:cubicBezTo>
                <a:cubicBezTo>
                  <a:pt x="4496613" y="19875"/>
                  <a:pt x="4504888" y="23039"/>
                  <a:pt x="4513277" y="25835"/>
                </a:cubicBezTo>
                <a:cubicBezTo>
                  <a:pt x="4518870" y="34224"/>
                  <a:pt x="4522926" y="43873"/>
                  <a:pt x="4530055" y="51002"/>
                </a:cubicBezTo>
                <a:cubicBezTo>
                  <a:pt x="4596044" y="116991"/>
                  <a:pt x="4511673" y="10488"/>
                  <a:pt x="4580389" y="92947"/>
                </a:cubicBezTo>
                <a:cubicBezTo>
                  <a:pt x="4598458" y="114630"/>
                  <a:pt x="4597148" y="118058"/>
                  <a:pt x="4605556" y="143281"/>
                </a:cubicBezTo>
                <a:cubicBezTo>
                  <a:pt x="4602898" y="167203"/>
                  <a:pt x="4602832" y="215841"/>
                  <a:pt x="4588778" y="243949"/>
                </a:cubicBezTo>
                <a:cubicBezTo>
                  <a:pt x="4571201" y="279103"/>
                  <a:pt x="4575595" y="261925"/>
                  <a:pt x="4546833" y="285894"/>
                </a:cubicBezTo>
                <a:cubicBezTo>
                  <a:pt x="4537719" y="293489"/>
                  <a:pt x="4530780" y="303466"/>
                  <a:pt x="4521666" y="311061"/>
                </a:cubicBezTo>
                <a:cubicBezTo>
                  <a:pt x="4513921" y="317516"/>
                  <a:pt x="4504244" y="321384"/>
                  <a:pt x="4496499" y="327839"/>
                </a:cubicBezTo>
                <a:cubicBezTo>
                  <a:pt x="4467546" y="351966"/>
                  <a:pt x="4463403" y="372427"/>
                  <a:pt x="4420998" y="386562"/>
                </a:cubicBezTo>
                <a:cubicBezTo>
                  <a:pt x="4329214" y="417157"/>
                  <a:pt x="4468238" y="368363"/>
                  <a:pt x="4370664" y="411729"/>
                </a:cubicBezTo>
                <a:cubicBezTo>
                  <a:pt x="4354503" y="418912"/>
                  <a:pt x="4337488" y="424218"/>
                  <a:pt x="4320330" y="428507"/>
                </a:cubicBezTo>
                <a:cubicBezTo>
                  <a:pt x="4288862" y="436374"/>
                  <a:pt x="4270722" y="441857"/>
                  <a:pt x="4236440" y="445285"/>
                </a:cubicBezTo>
                <a:cubicBezTo>
                  <a:pt x="4197387" y="449190"/>
                  <a:pt x="4158143" y="450878"/>
                  <a:pt x="4118995" y="453674"/>
                </a:cubicBezTo>
                <a:cubicBezTo>
                  <a:pt x="4068824" y="463708"/>
                  <a:pt x="4091309" y="462063"/>
                  <a:pt x="4051883" y="462063"/>
                </a:cubicBezTo>
              </a:path>
            </a:pathLst>
          </a:custGeom>
          <a:noFill/>
          <a:ln w="127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F9ACE1-CDA0-4F95-BFCC-A414E12F199C}"/>
              </a:ext>
            </a:extLst>
          </p:cNvPr>
          <p:cNvCxnSpPr>
            <a:cxnSpLocks/>
            <a:endCxn id="54" idx="0"/>
          </p:cNvCxnSpPr>
          <p:nvPr/>
        </p:nvCxnSpPr>
        <p:spPr bwMode="auto">
          <a:xfrm flipH="1">
            <a:off x="6196486" y="1428750"/>
            <a:ext cx="1880714" cy="10027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69833-32A7-48D0-95B9-97AD4FB5574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2800" y="2800351"/>
            <a:ext cx="609600" cy="838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261842A-73B8-472C-8232-C22259553F88}"/>
              </a:ext>
            </a:extLst>
          </p:cNvPr>
          <p:cNvSpPr txBox="1"/>
          <p:nvPr/>
        </p:nvSpPr>
        <p:spPr>
          <a:xfrm>
            <a:off x="3483243" y="2431539"/>
            <a:ext cx="5426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Information gain = 0.954434-0.650022 = </a:t>
            </a:r>
            <a:r>
              <a:rPr lang="en-US" sz="2000" b="1" u="sng" dirty="0">
                <a:solidFill>
                  <a:srgbClr val="CE1126"/>
                </a:solidFill>
              </a:rPr>
              <a:t>0.304412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2B9F4-A2EE-4C19-8442-65B2D6D06949}"/>
              </a:ext>
            </a:extLst>
          </p:cNvPr>
          <p:cNvSpPr/>
          <p:nvPr/>
        </p:nvSpPr>
        <p:spPr bwMode="auto">
          <a:xfrm>
            <a:off x="3089629" y="3718267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E9B8705-C9F3-40DD-AB61-2BF69663D8B6}"/>
              </a:ext>
            </a:extLst>
          </p:cNvPr>
          <p:cNvSpPr/>
          <p:nvPr/>
        </p:nvSpPr>
        <p:spPr bwMode="auto">
          <a:xfrm>
            <a:off x="3087149" y="3590488"/>
            <a:ext cx="4075651" cy="880844"/>
          </a:xfrm>
          <a:custGeom>
            <a:avLst/>
            <a:gdLst>
              <a:gd name="connsiteX0" fmla="*/ 0 w 3942887"/>
              <a:gd name="connsiteY0" fmla="*/ 763398 h 880844"/>
              <a:gd name="connsiteX1" fmla="*/ 41945 w 3942887"/>
              <a:gd name="connsiteY1" fmla="*/ 780176 h 880844"/>
              <a:gd name="connsiteX2" fmla="*/ 92279 w 3942887"/>
              <a:gd name="connsiteY2" fmla="*/ 813732 h 880844"/>
              <a:gd name="connsiteX3" fmla="*/ 201335 w 3942887"/>
              <a:gd name="connsiteY3" fmla="*/ 838899 h 880844"/>
              <a:gd name="connsiteX4" fmla="*/ 251669 w 3942887"/>
              <a:gd name="connsiteY4" fmla="*/ 847288 h 880844"/>
              <a:gd name="connsiteX5" fmla="*/ 302003 w 3942887"/>
              <a:gd name="connsiteY5" fmla="*/ 864066 h 880844"/>
              <a:gd name="connsiteX6" fmla="*/ 360726 w 3942887"/>
              <a:gd name="connsiteY6" fmla="*/ 880844 h 880844"/>
              <a:gd name="connsiteX7" fmla="*/ 1929468 w 3942887"/>
              <a:gd name="connsiteY7" fmla="*/ 864066 h 880844"/>
              <a:gd name="connsiteX8" fmla="*/ 2088858 w 3942887"/>
              <a:gd name="connsiteY8" fmla="*/ 847288 h 880844"/>
              <a:gd name="connsiteX9" fmla="*/ 2181137 w 3942887"/>
              <a:gd name="connsiteY9" fmla="*/ 822121 h 880844"/>
              <a:gd name="connsiteX10" fmla="*/ 2273416 w 3942887"/>
              <a:gd name="connsiteY10" fmla="*/ 813732 h 880844"/>
              <a:gd name="connsiteX11" fmla="*/ 2298583 w 3942887"/>
              <a:gd name="connsiteY11" fmla="*/ 805343 h 880844"/>
              <a:gd name="connsiteX12" fmla="*/ 2432807 w 3942887"/>
              <a:gd name="connsiteY12" fmla="*/ 788565 h 880844"/>
              <a:gd name="connsiteX13" fmla="*/ 2457974 w 3942887"/>
              <a:gd name="connsiteY13" fmla="*/ 780176 h 880844"/>
              <a:gd name="connsiteX14" fmla="*/ 2508308 w 3942887"/>
              <a:gd name="connsiteY14" fmla="*/ 755009 h 880844"/>
              <a:gd name="connsiteX15" fmla="*/ 2575420 w 3942887"/>
              <a:gd name="connsiteY15" fmla="*/ 746620 h 880844"/>
              <a:gd name="connsiteX16" fmla="*/ 2625754 w 3942887"/>
              <a:gd name="connsiteY16" fmla="*/ 713064 h 880844"/>
              <a:gd name="connsiteX17" fmla="*/ 2659310 w 3942887"/>
              <a:gd name="connsiteY17" fmla="*/ 704675 h 880844"/>
              <a:gd name="connsiteX18" fmla="*/ 2709644 w 3942887"/>
              <a:gd name="connsiteY18" fmla="*/ 696286 h 880844"/>
              <a:gd name="connsiteX19" fmla="*/ 2759978 w 3942887"/>
              <a:gd name="connsiteY19" fmla="*/ 671119 h 880844"/>
              <a:gd name="connsiteX20" fmla="*/ 2801923 w 3942887"/>
              <a:gd name="connsiteY20" fmla="*/ 662730 h 880844"/>
              <a:gd name="connsiteX21" fmla="*/ 2860645 w 3942887"/>
              <a:gd name="connsiteY21" fmla="*/ 637563 h 880844"/>
              <a:gd name="connsiteX22" fmla="*/ 2936146 w 3942887"/>
              <a:gd name="connsiteY22" fmla="*/ 578840 h 880844"/>
              <a:gd name="connsiteX23" fmla="*/ 2944535 w 3942887"/>
              <a:gd name="connsiteY23" fmla="*/ 553673 h 880844"/>
              <a:gd name="connsiteX24" fmla="*/ 3020036 w 3942887"/>
              <a:gd name="connsiteY24" fmla="*/ 494951 h 880844"/>
              <a:gd name="connsiteX25" fmla="*/ 3045203 w 3942887"/>
              <a:gd name="connsiteY25" fmla="*/ 478173 h 880844"/>
              <a:gd name="connsiteX26" fmla="*/ 3070370 w 3942887"/>
              <a:gd name="connsiteY26" fmla="*/ 461395 h 880844"/>
              <a:gd name="connsiteX27" fmla="*/ 3095537 w 3942887"/>
              <a:gd name="connsiteY27" fmla="*/ 453006 h 880844"/>
              <a:gd name="connsiteX28" fmla="*/ 3171038 w 3942887"/>
              <a:gd name="connsiteY28" fmla="*/ 411061 h 880844"/>
              <a:gd name="connsiteX29" fmla="*/ 3691156 w 3942887"/>
              <a:gd name="connsiteY29" fmla="*/ 402672 h 880844"/>
              <a:gd name="connsiteX30" fmla="*/ 3808601 w 3942887"/>
              <a:gd name="connsiteY30" fmla="*/ 385894 h 880844"/>
              <a:gd name="connsiteX31" fmla="*/ 3833768 w 3942887"/>
              <a:gd name="connsiteY31" fmla="*/ 369116 h 880844"/>
              <a:gd name="connsiteX32" fmla="*/ 3850546 w 3942887"/>
              <a:gd name="connsiteY32" fmla="*/ 343949 h 880844"/>
              <a:gd name="connsiteX33" fmla="*/ 3900880 w 3942887"/>
              <a:gd name="connsiteY33" fmla="*/ 327171 h 880844"/>
              <a:gd name="connsiteX34" fmla="*/ 3926047 w 3942887"/>
              <a:gd name="connsiteY34" fmla="*/ 310393 h 880844"/>
              <a:gd name="connsiteX35" fmla="*/ 3942825 w 3942887"/>
              <a:gd name="connsiteY35" fmla="*/ 260059 h 880844"/>
              <a:gd name="connsiteX36" fmla="*/ 3934436 w 3942887"/>
              <a:gd name="connsiteY36" fmla="*/ 117446 h 880844"/>
              <a:gd name="connsiteX37" fmla="*/ 3909269 w 3942887"/>
              <a:gd name="connsiteY37" fmla="*/ 58723 h 880844"/>
              <a:gd name="connsiteX38" fmla="*/ 3884102 w 3942887"/>
              <a:gd name="connsiteY38" fmla="*/ 25167 h 880844"/>
              <a:gd name="connsiteX39" fmla="*/ 3825379 w 3942887"/>
              <a:gd name="connsiteY39" fmla="*/ 8389 h 880844"/>
              <a:gd name="connsiteX40" fmla="*/ 3624044 w 3942887"/>
              <a:gd name="connsiteY40" fmla="*/ 0 h 880844"/>
              <a:gd name="connsiteX41" fmla="*/ 2583809 w 3942887"/>
              <a:gd name="connsiteY41" fmla="*/ 8389 h 880844"/>
              <a:gd name="connsiteX42" fmla="*/ 2533475 w 3942887"/>
              <a:gd name="connsiteY42" fmla="*/ 25167 h 880844"/>
              <a:gd name="connsiteX43" fmla="*/ 2499919 w 3942887"/>
              <a:gd name="connsiteY43" fmla="*/ 33556 h 880844"/>
              <a:gd name="connsiteX44" fmla="*/ 2424418 w 3942887"/>
              <a:gd name="connsiteY44" fmla="*/ 50334 h 880844"/>
              <a:gd name="connsiteX45" fmla="*/ 2382473 w 3942887"/>
              <a:gd name="connsiteY45" fmla="*/ 125835 h 880844"/>
              <a:gd name="connsiteX46" fmla="*/ 2374084 w 3942887"/>
              <a:gd name="connsiteY46" fmla="*/ 159391 h 880844"/>
              <a:gd name="connsiteX47" fmla="*/ 2365695 w 3942887"/>
              <a:gd name="connsiteY47" fmla="*/ 234892 h 880844"/>
              <a:gd name="connsiteX48" fmla="*/ 2374084 w 3942887"/>
              <a:gd name="connsiteY48" fmla="*/ 318782 h 880844"/>
              <a:gd name="connsiteX49" fmla="*/ 2416029 w 3942887"/>
              <a:gd name="connsiteY49" fmla="*/ 360727 h 880844"/>
              <a:gd name="connsiteX50" fmla="*/ 2785145 w 3942887"/>
              <a:gd name="connsiteY50" fmla="*/ 369116 h 880844"/>
              <a:gd name="connsiteX51" fmla="*/ 2860645 w 3942887"/>
              <a:gd name="connsiteY51" fmla="*/ 385894 h 880844"/>
              <a:gd name="connsiteX52" fmla="*/ 3137482 w 3942887"/>
              <a:gd name="connsiteY52" fmla="*/ 402672 h 880844"/>
              <a:gd name="connsiteX53" fmla="*/ 3179427 w 3942887"/>
              <a:gd name="connsiteY53" fmla="*/ 436228 h 8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42887" h="880844">
                <a:moveTo>
                  <a:pt x="0" y="763398"/>
                </a:moveTo>
                <a:cubicBezTo>
                  <a:pt x="13982" y="768991"/>
                  <a:pt x="28725" y="772965"/>
                  <a:pt x="41945" y="780176"/>
                </a:cubicBezTo>
                <a:cubicBezTo>
                  <a:pt x="59647" y="789832"/>
                  <a:pt x="72716" y="808841"/>
                  <a:pt x="92279" y="813732"/>
                </a:cubicBezTo>
                <a:cubicBezTo>
                  <a:pt x="133604" y="824064"/>
                  <a:pt x="153132" y="829258"/>
                  <a:pt x="201335" y="838899"/>
                </a:cubicBezTo>
                <a:cubicBezTo>
                  <a:pt x="218014" y="842235"/>
                  <a:pt x="235167" y="843163"/>
                  <a:pt x="251669" y="847288"/>
                </a:cubicBezTo>
                <a:cubicBezTo>
                  <a:pt x="268827" y="851577"/>
                  <a:pt x="285063" y="858984"/>
                  <a:pt x="302003" y="864066"/>
                </a:cubicBezTo>
                <a:cubicBezTo>
                  <a:pt x="407340" y="895667"/>
                  <a:pt x="276147" y="852651"/>
                  <a:pt x="360726" y="880844"/>
                </a:cubicBezTo>
                <a:lnTo>
                  <a:pt x="1929468" y="864066"/>
                </a:lnTo>
                <a:cubicBezTo>
                  <a:pt x="1958317" y="862369"/>
                  <a:pt x="2053786" y="853133"/>
                  <a:pt x="2088858" y="847288"/>
                </a:cubicBezTo>
                <a:cubicBezTo>
                  <a:pt x="2120493" y="842016"/>
                  <a:pt x="2149347" y="826360"/>
                  <a:pt x="2181137" y="822121"/>
                </a:cubicBezTo>
                <a:cubicBezTo>
                  <a:pt x="2211753" y="818039"/>
                  <a:pt x="2242656" y="816528"/>
                  <a:pt x="2273416" y="813732"/>
                </a:cubicBezTo>
                <a:cubicBezTo>
                  <a:pt x="2281805" y="810936"/>
                  <a:pt x="2289848" y="806722"/>
                  <a:pt x="2298583" y="805343"/>
                </a:cubicBezTo>
                <a:cubicBezTo>
                  <a:pt x="2343121" y="798311"/>
                  <a:pt x="2432807" y="788565"/>
                  <a:pt x="2432807" y="788565"/>
                </a:cubicBezTo>
                <a:cubicBezTo>
                  <a:pt x="2441196" y="785769"/>
                  <a:pt x="2450065" y="784131"/>
                  <a:pt x="2457974" y="780176"/>
                </a:cubicBezTo>
                <a:cubicBezTo>
                  <a:pt x="2488678" y="764824"/>
                  <a:pt x="2475173" y="761034"/>
                  <a:pt x="2508308" y="755009"/>
                </a:cubicBezTo>
                <a:cubicBezTo>
                  <a:pt x="2530489" y="750976"/>
                  <a:pt x="2553049" y="749416"/>
                  <a:pt x="2575420" y="746620"/>
                </a:cubicBezTo>
                <a:cubicBezTo>
                  <a:pt x="2592198" y="735435"/>
                  <a:pt x="2606191" y="717955"/>
                  <a:pt x="2625754" y="713064"/>
                </a:cubicBezTo>
                <a:cubicBezTo>
                  <a:pt x="2636939" y="710268"/>
                  <a:pt x="2648004" y="706936"/>
                  <a:pt x="2659310" y="704675"/>
                </a:cubicBezTo>
                <a:cubicBezTo>
                  <a:pt x="2675989" y="701339"/>
                  <a:pt x="2693040" y="699976"/>
                  <a:pt x="2709644" y="696286"/>
                </a:cubicBezTo>
                <a:cubicBezTo>
                  <a:pt x="2773575" y="682079"/>
                  <a:pt x="2694161" y="695800"/>
                  <a:pt x="2759978" y="671119"/>
                </a:cubicBezTo>
                <a:cubicBezTo>
                  <a:pt x="2773329" y="666112"/>
                  <a:pt x="2787941" y="665526"/>
                  <a:pt x="2801923" y="662730"/>
                </a:cubicBezTo>
                <a:cubicBezTo>
                  <a:pt x="2893531" y="601658"/>
                  <a:pt x="2752302" y="691735"/>
                  <a:pt x="2860645" y="637563"/>
                </a:cubicBezTo>
                <a:cubicBezTo>
                  <a:pt x="2900782" y="617494"/>
                  <a:pt x="2908527" y="606459"/>
                  <a:pt x="2936146" y="578840"/>
                </a:cubicBezTo>
                <a:cubicBezTo>
                  <a:pt x="2938942" y="570451"/>
                  <a:pt x="2939630" y="561031"/>
                  <a:pt x="2944535" y="553673"/>
                </a:cubicBezTo>
                <a:cubicBezTo>
                  <a:pt x="2960306" y="530017"/>
                  <a:pt x="3000035" y="508285"/>
                  <a:pt x="3020036" y="494951"/>
                </a:cubicBezTo>
                <a:lnTo>
                  <a:pt x="3045203" y="478173"/>
                </a:lnTo>
                <a:cubicBezTo>
                  <a:pt x="3053592" y="472580"/>
                  <a:pt x="3060805" y="464583"/>
                  <a:pt x="3070370" y="461395"/>
                </a:cubicBezTo>
                <a:cubicBezTo>
                  <a:pt x="3078759" y="458599"/>
                  <a:pt x="3087807" y="457300"/>
                  <a:pt x="3095537" y="453006"/>
                </a:cubicBezTo>
                <a:cubicBezTo>
                  <a:pt x="3107205" y="446524"/>
                  <a:pt x="3146924" y="411803"/>
                  <a:pt x="3171038" y="411061"/>
                </a:cubicBezTo>
                <a:cubicBezTo>
                  <a:pt x="3344351" y="405728"/>
                  <a:pt x="3517783" y="405468"/>
                  <a:pt x="3691156" y="402672"/>
                </a:cubicBezTo>
                <a:cubicBezTo>
                  <a:pt x="3702187" y="401446"/>
                  <a:pt x="3786108" y="394329"/>
                  <a:pt x="3808601" y="385894"/>
                </a:cubicBezTo>
                <a:cubicBezTo>
                  <a:pt x="3818041" y="382354"/>
                  <a:pt x="3825379" y="374709"/>
                  <a:pt x="3833768" y="369116"/>
                </a:cubicBezTo>
                <a:cubicBezTo>
                  <a:pt x="3839361" y="360727"/>
                  <a:pt x="3841996" y="349293"/>
                  <a:pt x="3850546" y="343949"/>
                </a:cubicBezTo>
                <a:cubicBezTo>
                  <a:pt x="3865543" y="334576"/>
                  <a:pt x="3886165" y="336981"/>
                  <a:pt x="3900880" y="327171"/>
                </a:cubicBezTo>
                <a:lnTo>
                  <a:pt x="3926047" y="310393"/>
                </a:lnTo>
                <a:cubicBezTo>
                  <a:pt x="3931640" y="293615"/>
                  <a:pt x="3943864" y="277714"/>
                  <a:pt x="3942825" y="260059"/>
                </a:cubicBezTo>
                <a:cubicBezTo>
                  <a:pt x="3940029" y="212521"/>
                  <a:pt x="3938951" y="164851"/>
                  <a:pt x="3934436" y="117446"/>
                </a:cubicBezTo>
                <a:cubicBezTo>
                  <a:pt x="3931632" y="88001"/>
                  <a:pt x="3925420" y="81335"/>
                  <a:pt x="3909269" y="58723"/>
                </a:cubicBezTo>
                <a:cubicBezTo>
                  <a:pt x="3901142" y="47346"/>
                  <a:pt x="3894843" y="34118"/>
                  <a:pt x="3884102" y="25167"/>
                </a:cubicBezTo>
                <a:cubicBezTo>
                  <a:pt x="3879265" y="21136"/>
                  <a:pt x="3826745" y="8487"/>
                  <a:pt x="3825379" y="8389"/>
                </a:cubicBezTo>
                <a:cubicBezTo>
                  <a:pt x="3758380" y="3603"/>
                  <a:pt x="3691156" y="2796"/>
                  <a:pt x="3624044" y="0"/>
                </a:cubicBezTo>
                <a:lnTo>
                  <a:pt x="2583809" y="8389"/>
                </a:lnTo>
                <a:cubicBezTo>
                  <a:pt x="2566128" y="8797"/>
                  <a:pt x="2550633" y="20878"/>
                  <a:pt x="2533475" y="25167"/>
                </a:cubicBezTo>
                <a:cubicBezTo>
                  <a:pt x="2522290" y="27963"/>
                  <a:pt x="2511225" y="31295"/>
                  <a:pt x="2499919" y="33556"/>
                </a:cubicBezTo>
                <a:cubicBezTo>
                  <a:pt x="2426098" y="48320"/>
                  <a:pt x="2473397" y="34008"/>
                  <a:pt x="2424418" y="50334"/>
                </a:cubicBezTo>
                <a:cubicBezTo>
                  <a:pt x="2394375" y="95399"/>
                  <a:pt x="2393547" y="87075"/>
                  <a:pt x="2382473" y="125835"/>
                </a:cubicBezTo>
                <a:cubicBezTo>
                  <a:pt x="2379306" y="136921"/>
                  <a:pt x="2376880" y="148206"/>
                  <a:pt x="2374084" y="159391"/>
                </a:cubicBezTo>
                <a:cubicBezTo>
                  <a:pt x="2371288" y="184558"/>
                  <a:pt x="2365695" y="209570"/>
                  <a:pt x="2365695" y="234892"/>
                </a:cubicBezTo>
                <a:cubicBezTo>
                  <a:pt x="2365695" y="262995"/>
                  <a:pt x="2367765" y="291399"/>
                  <a:pt x="2374084" y="318782"/>
                </a:cubicBezTo>
                <a:cubicBezTo>
                  <a:pt x="2376871" y="330859"/>
                  <a:pt x="2402057" y="359835"/>
                  <a:pt x="2416029" y="360727"/>
                </a:cubicBezTo>
                <a:cubicBezTo>
                  <a:pt x="2538849" y="368567"/>
                  <a:pt x="2662106" y="366320"/>
                  <a:pt x="2785145" y="369116"/>
                </a:cubicBezTo>
                <a:cubicBezTo>
                  <a:pt x="2822610" y="381604"/>
                  <a:pt x="2808972" y="378512"/>
                  <a:pt x="2860645" y="385894"/>
                </a:cubicBezTo>
                <a:cubicBezTo>
                  <a:pt x="2973475" y="402013"/>
                  <a:pt x="2978797" y="396325"/>
                  <a:pt x="3137482" y="402672"/>
                </a:cubicBezTo>
                <a:cubicBezTo>
                  <a:pt x="3169230" y="423837"/>
                  <a:pt x="3155520" y="412321"/>
                  <a:pt x="3179427" y="436228"/>
                </a:cubicBezTo>
              </a:path>
            </a:pathLst>
          </a:custGeom>
          <a:noFill/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9071A-94E8-4EBA-9C0A-5C62688080F7}"/>
              </a:ext>
            </a:extLst>
          </p:cNvPr>
          <p:cNvSpPr txBox="1"/>
          <p:nvPr/>
        </p:nvSpPr>
        <p:spPr>
          <a:xfrm>
            <a:off x="3951324" y="1072350"/>
            <a:ext cx="5104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-(3/8)log</a:t>
            </a:r>
            <a:r>
              <a:rPr lang="en-US" sz="2000" baseline="-25000" dirty="0"/>
              <a:t>2</a:t>
            </a:r>
            <a:r>
              <a:rPr lang="en-US" sz="2000" dirty="0"/>
              <a:t>(3/8) - (5/8) log</a:t>
            </a:r>
            <a:r>
              <a:rPr lang="en-US" sz="2000" baseline="-25000" dirty="0"/>
              <a:t>2</a:t>
            </a:r>
            <a:r>
              <a:rPr lang="en-US" sz="2000" dirty="0"/>
              <a:t>(5/8) = 0.954434</a:t>
            </a:r>
          </a:p>
        </p:txBody>
      </p:sp>
    </p:spTree>
    <p:extLst>
      <p:ext uri="{BB962C8B-B14F-4D97-AF65-F5344CB8AC3E}">
        <p14:creationId xmlns:p14="http://schemas.microsoft.com/office/powerpoint/2010/main" val="300665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57250"/>
          </a:xfrm>
        </p:spPr>
        <p:txBody>
          <a:bodyPr/>
          <a:lstStyle/>
          <a:p>
            <a:r>
              <a:rPr lang="en-US" dirty="0"/>
              <a:t>Using 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584D7C-4F5A-41FD-9683-C9CB390BDBAF}"/>
              </a:ext>
            </a:extLst>
          </p:cNvPr>
          <p:cNvSpPr/>
          <p:nvPr/>
        </p:nvSpPr>
        <p:spPr bwMode="auto">
          <a:xfrm>
            <a:off x="1295400" y="219075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89194-44EC-4DE5-B04A-FAAB6F2B7286}"/>
              </a:ext>
            </a:extLst>
          </p:cNvPr>
          <p:cNvSpPr/>
          <p:nvPr/>
        </p:nvSpPr>
        <p:spPr bwMode="auto">
          <a:xfrm>
            <a:off x="3048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68E5F-2231-43AC-A584-3E00ABC8E8B5}"/>
              </a:ext>
            </a:extLst>
          </p:cNvPr>
          <p:cNvSpPr/>
          <p:nvPr/>
        </p:nvSpPr>
        <p:spPr bwMode="auto">
          <a:xfrm>
            <a:off x="2286000" y="3331745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9B3ED8-EC6E-448E-B360-5BB8E4988ADD}"/>
              </a:ext>
            </a:extLst>
          </p:cNvPr>
          <p:cNvSpPr/>
          <p:nvPr/>
        </p:nvSpPr>
        <p:spPr bwMode="auto">
          <a:xfrm>
            <a:off x="1299411" y="98007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B613F-89E1-4E98-A875-F12C9F239348}"/>
              </a:ext>
            </a:extLst>
          </p:cNvPr>
          <p:cNvSpPr/>
          <p:nvPr/>
        </p:nvSpPr>
        <p:spPr bwMode="auto">
          <a:xfrm>
            <a:off x="1466346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FBBA-6615-489A-A153-961262BB1EF5}"/>
              </a:ext>
            </a:extLst>
          </p:cNvPr>
          <p:cNvSpPr/>
          <p:nvPr/>
        </p:nvSpPr>
        <p:spPr bwMode="auto">
          <a:xfrm>
            <a:off x="1772148" y="1095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CF03D8-EA32-46C9-8EB5-E51FCDBBBAFD}"/>
              </a:ext>
            </a:extLst>
          </p:cNvPr>
          <p:cNvSpPr/>
          <p:nvPr/>
        </p:nvSpPr>
        <p:spPr bwMode="auto">
          <a:xfrm>
            <a:off x="2082963" y="109587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F31F7-B7FA-452E-9339-8C6FD04C1A0B}"/>
              </a:ext>
            </a:extLst>
          </p:cNvPr>
          <p:cNvSpPr/>
          <p:nvPr/>
        </p:nvSpPr>
        <p:spPr bwMode="auto">
          <a:xfrm>
            <a:off x="2394265" y="109436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C923F-9A85-4C4A-9BD1-FCCF9F204CC7}"/>
              </a:ext>
            </a:extLst>
          </p:cNvPr>
          <p:cNvSpPr/>
          <p:nvPr/>
        </p:nvSpPr>
        <p:spPr bwMode="auto">
          <a:xfrm>
            <a:off x="1460827" y="137811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AFD2C5-010F-41FD-B010-200C4DDD0D7A}"/>
              </a:ext>
            </a:extLst>
          </p:cNvPr>
          <p:cNvSpPr/>
          <p:nvPr/>
        </p:nvSpPr>
        <p:spPr bwMode="auto">
          <a:xfrm>
            <a:off x="1776660" y="137811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A44A4A-46FD-4C66-B619-7245AA04ACA7}"/>
              </a:ext>
            </a:extLst>
          </p:cNvPr>
          <p:cNvSpPr/>
          <p:nvPr/>
        </p:nvSpPr>
        <p:spPr bwMode="auto">
          <a:xfrm>
            <a:off x="2083462" y="138563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CFF669-7104-4CAC-A51F-06B40C7A647F}"/>
              </a:ext>
            </a:extLst>
          </p:cNvPr>
          <p:cNvSpPr/>
          <p:nvPr/>
        </p:nvSpPr>
        <p:spPr bwMode="auto">
          <a:xfrm>
            <a:off x="2390264" y="138512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1552E-6B69-4AE4-9DCC-6EB12E1DF9F5}"/>
              </a:ext>
            </a:extLst>
          </p:cNvPr>
          <p:cNvCxnSpPr>
            <a:stCxn id="6" idx="2"/>
            <a:endCxn id="7" idx="0"/>
          </p:cNvCxnSpPr>
          <p:nvPr/>
        </p:nvCxnSpPr>
        <p:spPr bwMode="auto">
          <a:xfrm flipH="1">
            <a:off x="10096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36DB1-CFEB-4AF0-B05E-6C29CEBF4E8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2000250" y="2860508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FE985-AA26-43D5-B905-44D1144AA2F0}"/>
              </a:ext>
            </a:extLst>
          </p:cNvPr>
          <p:cNvSpPr/>
          <p:nvPr/>
        </p:nvSpPr>
        <p:spPr bwMode="auto">
          <a:xfrm>
            <a:off x="1208668" y="302995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87FCF-663E-4C7D-BF7E-8C9AE0AD5878}"/>
              </a:ext>
            </a:extLst>
          </p:cNvPr>
          <p:cNvSpPr/>
          <p:nvPr/>
        </p:nvSpPr>
        <p:spPr bwMode="auto">
          <a:xfrm>
            <a:off x="2336374" y="3005884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650A89-589B-414F-9802-F11263BB7E18}"/>
              </a:ext>
            </a:extLst>
          </p:cNvPr>
          <p:cNvSpPr/>
          <p:nvPr/>
        </p:nvSpPr>
        <p:spPr bwMode="auto">
          <a:xfrm>
            <a:off x="1078588" y="344354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D0FED4-BE43-4D52-837B-F8132F5751FC}"/>
              </a:ext>
            </a:extLst>
          </p:cNvPr>
          <p:cNvSpPr/>
          <p:nvPr/>
        </p:nvSpPr>
        <p:spPr bwMode="auto">
          <a:xfrm>
            <a:off x="456452" y="372578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574B4-4F6A-4E04-829B-FF61ACD70C20}"/>
              </a:ext>
            </a:extLst>
          </p:cNvPr>
          <p:cNvSpPr/>
          <p:nvPr/>
        </p:nvSpPr>
        <p:spPr bwMode="auto">
          <a:xfrm>
            <a:off x="2459356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12DAB2-AD34-4260-8EF8-452F1F7FBCD4}"/>
              </a:ext>
            </a:extLst>
          </p:cNvPr>
          <p:cNvSpPr/>
          <p:nvPr/>
        </p:nvSpPr>
        <p:spPr bwMode="auto">
          <a:xfrm>
            <a:off x="2765158" y="343602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875941-7989-48F4-905D-7B90B910F7DF}"/>
              </a:ext>
            </a:extLst>
          </p:cNvPr>
          <p:cNvSpPr/>
          <p:nvPr/>
        </p:nvSpPr>
        <p:spPr bwMode="auto">
          <a:xfrm>
            <a:off x="3387275" y="343452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37981-E4F6-46B9-A3A0-591BDF7A3847}"/>
              </a:ext>
            </a:extLst>
          </p:cNvPr>
          <p:cNvSpPr/>
          <p:nvPr/>
        </p:nvSpPr>
        <p:spPr bwMode="auto">
          <a:xfrm>
            <a:off x="2769670" y="371826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F3A705-F2AE-4829-8A7B-72476FB605F6}"/>
              </a:ext>
            </a:extLst>
          </p:cNvPr>
          <p:cNvSpPr/>
          <p:nvPr/>
        </p:nvSpPr>
        <p:spPr bwMode="auto">
          <a:xfrm>
            <a:off x="3383274" y="372528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22909-6337-44B5-9DC0-C8171D211B0A}"/>
              </a:ext>
            </a:extLst>
          </p:cNvPr>
          <p:cNvCxnSpPr>
            <a:stCxn id="9" idx="2"/>
            <a:endCxn id="6" idx="0"/>
          </p:cNvCxnSpPr>
          <p:nvPr/>
        </p:nvCxnSpPr>
        <p:spPr bwMode="auto">
          <a:xfrm flipH="1">
            <a:off x="2000250" y="1649830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716AC-4C56-420D-8DF9-B45BA4A7B80C}"/>
              </a:ext>
            </a:extLst>
          </p:cNvPr>
          <p:cNvSpPr/>
          <p:nvPr/>
        </p:nvSpPr>
        <p:spPr bwMode="auto">
          <a:xfrm>
            <a:off x="2756346" y="1042239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81EC3-315C-4E8E-8EC4-4AC0B1E9EB05}"/>
              </a:ext>
            </a:extLst>
          </p:cNvPr>
          <p:cNvSpPr/>
          <p:nvPr/>
        </p:nvSpPr>
        <p:spPr bwMode="auto">
          <a:xfrm>
            <a:off x="2748954" y="220667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E5A8C5-363A-40FE-8229-095FE6339771}"/>
              </a:ext>
            </a:extLst>
          </p:cNvPr>
          <p:cNvSpPr txBox="1"/>
          <p:nvPr/>
        </p:nvSpPr>
        <p:spPr>
          <a:xfrm>
            <a:off x="98893" y="4035000"/>
            <a:ext cx="1984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-(3/3)*log2(3/3) =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024ABC-49BA-40A8-BF45-486F55A1FE88}"/>
              </a:ext>
            </a:extLst>
          </p:cNvPr>
          <p:cNvSpPr txBox="1"/>
          <p:nvPr/>
        </p:nvSpPr>
        <p:spPr>
          <a:xfrm>
            <a:off x="2229044" y="4016040"/>
            <a:ext cx="372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-(5/5)log</a:t>
            </a:r>
            <a:r>
              <a:rPr lang="en-US" sz="1600" baseline="-25000" dirty="0"/>
              <a:t>2</a:t>
            </a:r>
            <a:r>
              <a:rPr lang="en-US" sz="1600" dirty="0"/>
              <a:t>(5/5) =0</a:t>
            </a:r>
          </a:p>
          <a:p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E06BE7-7177-4A32-A64C-2836CF6412BF}"/>
              </a:ext>
            </a:extLst>
          </p:cNvPr>
          <p:cNvSpPr txBox="1"/>
          <p:nvPr/>
        </p:nvSpPr>
        <p:spPr>
          <a:xfrm>
            <a:off x="4552426" y="3587033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(2/8)*0+(6/8)*0.0=0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80EC1ED-8E24-44AE-87AF-93F4EA60E80E}"/>
              </a:ext>
            </a:extLst>
          </p:cNvPr>
          <p:cNvSpPr/>
          <p:nvPr/>
        </p:nvSpPr>
        <p:spPr bwMode="auto">
          <a:xfrm>
            <a:off x="872455" y="3564653"/>
            <a:ext cx="4605556" cy="1005848"/>
          </a:xfrm>
          <a:custGeom>
            <a:avLst/>
            <a:gdLst>
              <a:gd name="connsiteX0" fmla="*/ 0 w 4605556"/>
              <a:gd name="connsiteY0" fmla="*/ 789233 h 1005848"/>
              <a:gd name="connsiteX1" fmla="*/ 41945 w 4605556"/>
              <a:gd name="connsiteY1" fmla="*/ 806011 h 1005848"/>
              <a:gd name="connsiteX2" fmla="*/ 117446 w 4605556"/>
              <a:gd name="connsiteY2" fmla="*/ 822789 h 1005848"/>
              <a:gd name="connsiteX3" fmla="*/ 218114 w 4605556"/>
              <a:gd name="connsiteY3" fmla="*/ 847956 h 1005848"/>
              <a:gd name="connsiteX4" fmla="*/ 243281 w 4605556"/>
              <a:gd name="connsiteY4" fmla="*/ 864734 h 1005848"/>
              <a:gd name="connsiteX5" fmla="*/ 302004 w 4605556"/>
              <a:gd name="connsiteY5" fmla="*/ 881512 h 1005848"/>
              <a:gd name="connsiteX6" fmla="*/ 327171 w 4605556"/>
              <a:gd name="connsiteY6" fmla="*/ 898290 h 1005848"/>
              <a:gd name="connsiteX7" fmla="*/ 385894 w 4605556"/>
              <a:gd name="connsiteY7" fmla="*/ 915068 h 1005848"/>
              <a:gd name="connsiteX8" fmla="*/ 486562 w 4605556"/>
              <a:gd name="connsiteY8" fmla="*/ 923457 h 1005848"/>
              <a:gd name="connsiteX9" fmla="*/ 847288 w 4605556"/>
              <a:gd name="connsiteY9" fmla="*/ 940235 h 1005848"/>
              <a:gd name="connsiteX10" fmla="*/ 2046914 w 4605556"/>
              <a:gd name="connsiteY10" fmla="*/ 948624 h 1005848"/>
              <a:gd name="connsiteX11" fmla="*/ 2365695 w 4605556"/>
              <a:gd name="connsiteY11" fmla="*/ 931846 h 1005848"/>
              <a:gd name="connsiteX12" fmla="*/ 2390862 w 4605556"/>
              <a:gd name="connsiteY12" fmla="*/ 923457 h 1005848"/>
              <a:gd name="connsiteX13" fmla="*/ 2709644 w 4605556"/>
              <a:gd name="connsiteY13" fmla="*/ 915068 h 1005848"/>
              <a:gd name="connsiteX14" fmla="*/ 2810312 w 4605556"/>
              <a:gd name="connsiteY14" fmla="*/ 898290 h 1005848"/>
              <a:gd name="connsiteX15" fmla="*/ 3204595 w 4605556"/>
              <a:gd name="connsiteY15" fmla="*/ 881512 h 1005848"/>
              <a:gd name="connsiteX16" fmla="*/ 3280095 w 4605556"/>
              <a:gd name="connsiteY16" fmla="*/ 856345 h 1005848"/>
              <a:gd name="connsiteX17" fmla="*/ 3305262 w 4605556"/>
              <a:gd name="connsiteY17" fmla="*/ 847956 h 1005848"/>
              <a:gd name="connsiteX18" fmla="*/ 3405930 w 4605556"/>
              <a:gd name="connsiteY18" fmla="*/ 839567 h 1005848"/>
              <a:gd name="connsiteX19" fmla="*/ 3498209 w 4605556"/>
              <a:gd name="connsiteY19" fmla="*/ 822789 h 1005848"/>
              <a:gd name="connsiteX20" fmla="*/ 3523376 w 4605556"/>
              <a:gd name="connsiteY20" fmla="*/ 814400 h 1005848"/>
              <a:gd name="connsiteX21" fmla="*/ 3565321 w 4605556"/>
              <a:gd name="connsiteY21" fmla="*/ 806011 h 1005848"/>
              <a:gd name="connsiteX22" fmla="*/ 3590488 w 4605556"/>
              <a:gd name="connsiteY22" fmla="*/ 797622 h 1005848"/>
              <a:gd name="connsiteX23" fmla="*/ 3657600 w 4605556"/>
              <a:gd name="connsiteY23" fmla="*/ 780844 h 1005848"/>
              <a:gd name="connsiteX24" fmla="*/ 3699545 w 4605556"/>
              <a:gd name="connsiteY24" fmla="*/ 772455 h 1005848"/>
              <a:gd name="connsiteX25" fmla="*/ 3749879 w 4605556"/>
              <a:gd name="connsiteY25" fmla="*/ 755677 h 1005848"/>
              <a:gd name="connsiteX26" fmla="*/ 3783435 w 4605556"/>
              <a:gd name="connsiteY26" fmla="*/ 747288 h 1005848"/>
              <a:gd name="connsiteX27" fmla="*/ 3833769 w 4605556"/>
              <a:gd name="connsiteY27" fmla="*/ 713732 h 1005848"/>
              <a:gd name="connsiteX28" fmla="*/ 3858936 w 4605556"/>
              <a:gd name="connsiteY28" fmla="*/ 696954 h 1005848"/>
              <a:gd name="connsiteX29" fmla="*/ 3884103 w 4605556"/>
              <a:gd name="connsiteY29" fmla="*/ 671787 h 1005848"/>
              <a:gd name="connsiteX30" fmla="*/ 3900881 w 4605556"/>
              <a:gd name="connsiteY30" fmla="*/ 646620 h 1005848"/>
              <a:gd name="connsiteX31" fmla="*/ 3926048 w 4605556"/>
              <a:gd name="connsiteY31" fmla="*/ 629842 h 1005848"/>
              <a:gd name="connsiteX32" fmla="*/ 3967993 w 4605556"/>
              <a:gd name="connsiteY32" fmla="*/ 587897 h 1005848"/>
              <a:gd name="connsiteX33" fmla="*/ 4018327 w 4605556"/>
              <a:gd name="connsiteY33" fmla="*/ 537564 h 1005848"/>
              <a:gd name="connsiteX34" fmla="*/ 4035105 w 4605556"/>
              <a:gd name="connsiteY34" fmla="*/ 512397 h 1005848"/>
              <a:gd name="connsiteX35" fmla="*/ 4085439 w 4605556"/>
              <a:gd name="connsiteY35" fmla="*/ 462063 h 1005848"/>
              <a:gd name="connsiteX36" fmla="*/ 3900881 w 4605556"/>
              <a:gd name="connsiteY36" fmla="*/ 453674 h 1005848"/>
              <a:gd name="connsiteX37" fmla="*/ 3850547 w 4605556"/>
              <a:gd name="connsiteY37" fmla="*/ 436896 h 1005848"/>
              <a:gd name="connsiteX38" fmla="*/ 3825380 w 4605556"/>
              <a:gd name="connsiteY38" fmla="*/ 428507 h 1005848"/>
              <a:gd name="connsiteX39" fmla="*/ 3808602 w 4605556"/>
              <a:gd name="connsiteY39" fmla="*/ 403340 h 1005848"/>
              <a:gd name="connsiteX40" fmla="*/ 3783435 w 4605556"/>
              <a:gd name="connsiteY40" fmla="*/ 386562 h 1005848"/>
              <a:gd name="connsiteX41" fmla="*/ 3749879 w 4605556"/>
              <a:gd name="connsiteY41" fmla="*/ 336228 h 1005848"/>
              <a:gd name="connsiteX42" fmla="*/ 3749879 w 4605556"/>
              <a:gd name="connsiteY42" fmla="*/ 134892 h 1005848"/>
              <a:gd name="connsiteX43" fmla="*/ 3800213 w 4605556"/>
              <a:gd name="connsiteY43" fmla="*/ 92947 h 1005848"/>
              <a:gd name="connsiteX44" fmla="*/ 3825380 w 4605556"/>
              <a:gd name="connsiteY44" fmla="*/ 67780 h 1005848"/>
              <a:gd name="connsiteX45" fmla="*/ 3875714 w 4605556"/>
              <a:gd name="connsiteY45" fmla="*/ 51002 h 1005848"/>
              <a:gd name="connsiteX46" fmla="*/ 3900881 w 4605556"/>
              <a:gd name="connsiteY46" fmla="*/ 42613 h 1005848"/>
              <a:gd name="connsiteX47" fmla="*/ 3926048 w 4605556"/>
              <a:gd name="connsiteY47" fmla="*/ 34224 h 1005848"/>
              <a:gd name="connsiteX48" fmla="*/ 4068661 w 4605556"/>
              <a:gd name="connsiteY48" fmla="*/ 17446 h 1005848"/>
              <a:gd name="connsiteX49" fmla="*/ 4194495 w 4605556"/>
              <a:gd name="connsiteY49" fmla="*/ 668 h 1005848"/>
              <a:gd name="connsiteX50" fmla="*/ 4488110 w 4605556"/>
              <a:gd name="connsiteY50" fmla="*/ 17446 h 1005848"/>
              <a:gd name="connsiteX51" fmla="*/ 4513277 w 4605556"/>
              <a:gd name="connsiteY51" fmla="*/ 25835 h 1005848"/>
              <a:gd name="connsiteX52" fmla="*/ 4530055 w 4605556"/>
              <a:gd name="connsiteY52" fmla="*/ 51002 h 1005848"/>
              <a:gd name="connsiteX53" fmla="*/ 4580389 w 4605556"/>
              <a:gd name="connsiteY53" fmla="*/ 92947 h 1005848"/>
              <a:gd name="connsiteX54" fmla="*/ 4605556 w 4605556"/>
              <a:gd name="connsiteY54" fmla="*/ 143281 h 1005848"/>
              <a:gd name="connsiteX55" fmla="*/ 4588778 w 4605556"/>
              <a:gd name="connsiteY55" fmla="*/ 243949 h 1005848"/>
              <a:gd name="connsiteX56" fmla="*/ 4546833 w 4605556"/>
              <a:gd name="connsiteY56" fmla="*/ 285894 h 1005848"/>
              <a:gd name="connsiteX57" fmla="*/ 4521666 w 4605556"/>
              <a:gd name="connsiteY57" fmla="*/ 311061 h 1005848"/>
              <a:gd name="connsiteX58" fmla="*/ 4496499 w 4605556"/>
              <a:gd name="connsiteY58" fmla="*/ 327839 h 1005848"/>
              <a:gd name="connsiteX59" fmla="*/ 4420998 w 4605556"/>
              <a:gd name="connsiteY59" fmla="*/ 386562 h 1005848"/>
              <a:gd name="connsiteX60" fmla="*/ 4370664 w 4605556"/>
              <a:gd name="connsiteY60" fmla="*/ 411729 h 1005848"/>
              <a:gd name="connsiteX61" fmla="*/ 4320330 w 4605556"/>
              <a:gd name="connsiteY61" fmla="*/ 428507 h 1005848"/>
              <a:gd name="connsiteX62" fmla="*/ 4236440 w 4605556"/>
              <a:gd name="connsiteY62" fmla="*/ 445285 h 1005848"/>
              <a:gd name="connsiteX63" fmla="*/ 4118995 w 4605556"/>
              <a:gd name="connsiteY63" fmla="*/ 453674 h 1005848"/>
              <a:gd name="connsiteX64" fmla="*/ 4051883 w 4605556"/>
              <a:gd name="connsiteY64" fmla="*/ 462063 h 100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605556" h="1005848">
                <a:moveTo>
                  <a:pt x="0" y="789233"/>
                </a:moveTo>
                <a:cubicBezTo>
                  <a:pt x="13982" y="794826"/>
                  <a:pt x="27659" y="801249"/>
                  <a:pt x="41945" y="806011"/>
                </a:cubicBezTo>
                <a:cubicBezTo>
                  <a:pt x="58103" y="811397"/>
                  <a:pt x="102818" y="820129"/>
                  <a:pt x="117446" y="822789"/>
                </a:cubicBezTo>
                <a:cubicBezTo>
                  <a:pt x="143392" y="827506"/>
                  <a:pt x="195140" y="832640"/>
                  <a:pt x="218114" y="847956"/>
                </a:cubicBezTo>
                <a:cubicBezTo>
                  <a:pt x="226503" y="853549"/>
                  <a:pt x="234014" y="860762"/>
                  <a:pt x="243281" y="864734"/>
                </a:cubicBezTo>
                <a:cubicBezTo>
                  <a:pt x="280911" y="880861"/>
                  <a:pt x="269354" y="865187"/>
                  <a:pt x="302004" y="881512"/>
                </a:cubicBezTo>
                <a:cubicBezTo>
                  <a:pt x="311022" y="886021"/>
                  <a:pt x="318153" y="893781"/>
                  <a:pt x="327171" y="898290"/>
                </a:cubicBezTo>
                <a:cubicBezTo>
                  <a:pt x="336457" y="902933"/>
                  <a:pt x="378726" y="914172"/>
                  <a:pt x="385894" y="915068"/>
                </a:cubicBezTo>
                <a:cubicBezTo>
                  <a:pt x="419306" y="919245"/>
                  <a:pt x="452964" y="921217"/>
                  <a:pt x="486562" y="923457"/>
                </a:cubicBezTo>
                <a:cubicBezTo>
                  <a:pt x="615397" y="932046"/>
                  <a:pt x="714907" y="934940"/>
                  <a:pt x="847288" y="940235"/>
                </a:cubicBezTo>
                <a:cubicBezTo>
                  <a:pt x="1261070" y="1078162"/>
                  <a:pt x="879937" y="957142"/>
                  <a:pt x="2046914" y="948624"/>
                </a:cubicBezTo>
                <a:cubicBezTo>
                  <a:pt x="2198377" y="923380"/>
                  <a:pt x="2012763" y="952014"/>
                  <a:pt x="2365695" y="931846"/>
                </a:cubicBezTo>
                <a:cubicBezTo>
                  <a:pt x="2374523" y="931342"/>
                  <a:pt x="2382030" y="923888"/>
                  <a:pt x="2390862" y="923457"/>
                </a:cubicBezTo>
                <a:cubicBezTo>
                  <a:pt x="2497033" y="918278"/>
                  <a:pt x="2603383" y="917864"/>
                  <a:pt x="2709644" y="915068"/>
                </a:cubicBezTo>
                <a:cubicBezTo>
                  <a:pt x="2757432" y="899139"/>
                  <a:pt x="2730036" y="906318"/>
                  <a:pt x="2810312" y="898290"/>
                </a:cubicBezTo>
                <a:cubicBezTo>
                  <a:pt x="2978644" y="881457"/>
                  <a:pt x="2950752" y="888563"/>
                  <a:pt x="3204595" y="881512"/>
                </a:cubicBezTo>
                <a:lnTo>
                  <a:pt x="3280095" y="856345"/>
                </a:lnTo>
                <a:cubicBezTo>
                  <a:pt x="3288484" y="853549"/>
                  <a:pt x="3296450" y="848690"/>
                  <a:pt x="3305262" y="847956"/>
                </a:cubicBezTo>
                <a:lnTo>
                  <a:pt x="3405930" y="839567"/>
                </a:lnTo>
                <a:cubicBezTo>
                  <a:pt x="3505407" y="814698"/>
                  <a:pt x="3347916" y="852848"/>
                  <a:pt x="3498209" y="822789"/>
                </a:cubicBezTo>
                <a:cubicBezTo>
                  <a:pt x="3506880" y="821055"/>
                  <a:pt x="3514797" y="816545"/>
                  <a:pt x="3523376" y="814400"/>
                </a:cubicBezTo>
                <a:cubicBezTo>
                  <a:pt x="3537209" y="810942"/>
                  <a:pt x="3551488" y="809469"/>
                  <a:pt x="3565321" y="806011"/>
                </a:cubicBezTo>
                <a:cubicBezTo>
                  <a:pt x="3573900" y="803866"/>
                  <a:pt x="3581957" y="799949"/>
                  <a:pt x="3590488" y="797622"/>
                </a:cubicBezTo>
                <a:cubicBezTo>
                  <a:pt x="3612735" y="791555"/>
                  <a:pt x="3634989" y="785366"/>
                  <a:pt x="3657600" y="780844"/>
                </a:cubicBezTo>
                <a:cubicBezTo>
                  <a:pt x="3671582" y="778048"/>
                  <a:pt x="3685789" y="776207"/>
                  <a:pt x="3699545" y="772455"/>
                </a:cubicBezTo>
                <a:cubicBezTo>
                  <a:pt x="3716607" y="767802"/>
                  <a:pt x="3732721" y="759966"/>
                  <a:pt x="3749879" y="755677"/>
                </a:cubicBezTo>
                <a:lnTo>
                  <a:pt x="3783435" y="747288"/>
                </a:lnTo>
                <a:lnTo>
                  <a:pt x="3833769" y="713732"/>
                </a:lnTo>
                <a:cubicBezTo>
                  <a:pt x="3842158" y="708139"/>
                  <a:pt x="3851807" y="704083"/>
                  <a:pt x="3858936" y="696954"/>
                </a:cubicBezTo>
                <a:cubicBezTo>
                  <a:pt x="3867325" y="688565"/>
                  <a:pt x="3876508" y="680901"/>
                  <a:pt x="3884103" y="671787"/>
                </a:cubicBezTo>
                <a:cubicBezTo>
                  <a:pt x="3890558" y="664042"/>
                  <a:pt x="3893752" y="653749"/>
                  <a:pt x="3900881" y="646620"/>
                </a:cubicBezTo>
                <a:cubicBezTo>
                  <a:pt x="3908010" y="639491"/>
                  <a:pt x="3917659" y="635435"/>
                  <a:pt x="3926048" y="629842"/>
                </a:cubicBezTo>
                <a:cubicBezTo>
                  <a:pt x="3960620" y="577984"/>
                  <a:pt x="3922236" y="628569"/>
                  <a:pt x="3967993" y="587897"/>
                </a:cubicBezTo>
                <a:cubicBezTo>
                  <a:pt x="3985727" y="572133"/>
                  <a:pt x="4005165" y="557306"/>
                  <a:pt x="4018327" y="537564"/>
                </a:cubicBezTo>
                <a:cubicBezTo>
                  <a:pt x="4023920" y="529175"/>
                  <a:pt x="4028407" y="519933"/>
                  <a:pt x="4035105" y="512397"/>
                </a:cubicBezTo>
                <a:cubicBezTo>
                  <a:pt x="4050869" y="494663"/>
                  <a:pt x="4085439" y="462063"/>
                  <a:pt x="4085439" y="462063"/>
                </a:cubicBezTo>
                <a:cubicBezTo>
                  <a:pt x="4023920" y="459267"/>
                  <a:pt x="3962113" y="460235"/>
                  <a:pt x="3900881" y="453674"/>
                </a:cubicBezTo>
                <a:cubicBezTo>
                  <a:pt x="3883296" y="451790"/>
                  <a:pt x="3867325" y="442489"/>
                  <a:pt x="3850547" y="436896"/>
                </a:cubicBezTo>
                <a:lnTo>
                  <a:pt x="3825380" y="428507"/>
                </a:lnTo>
                <a:cubicBezTo>
                  <a:pt x="3819787" y="420118"/>
                  <a:pt x="3815731" y="410469"/>
                  <a:pt x="3808602" y="403340"/>
                </a:cubicBezTo>
                <a:cubicBezTo>
                  <a:pt x="3801473" y="396211"/>
                  <a:pt x="3790074" y="394150"/>
                  <a:pt x="3783435" y="386562"/>
                </a:cubicBezTo>
                <a:cubicBezTo>
                  <a:pt x="3770156" y="371387"/>
                  <a:pt x="3749879" y="336228"/>
                  <a:pt x="3749879" y="336228"/>
                </a:cubicBezTo>
                <a:cubicBezTo>
                  <a:pt x="3739252" y="251212"/>
                  <a:pt x="3733478" y="238768"/>
                  <a:pt x="3749879" y="134892"/>
                </a:cubicBezTo>
                <a:cubicBezTo>
                  <a:pt x="3754504" y="105600"/>
                  <a:pt x="3781317" y="106444"/>
                  <a:pt x="3800213" y="92947"/>
                </a:cubicBezTo>
                <a:cubicBezTo>
                  <a:pt x="3809867" y="86051"/>
                  <a:pt x="3815009" y="73542"/>
                  <a:pt x="3825380" y="67780"/>
                </a:cubicBezTo>
                <a:cubicBezTo>
                  <a:pt x="3840840" y="59191"/>
                  <a:pt x="3858936" y="56595"/>
                  <a:pt x="3875714" y="51002"/>
                </a:cubicBezTo>
                <a:lnTo>
                  <a:pt x="3900881" y="42613"/>
                </a:lnTo>
                <a:cubicBezTo>
                  <a:pt x="3909270" y="39817"/>
                  <a:pt x="3917326" y="35678"/>
                  <a:pt x="3926048" y="34224"/>
                </a:cubicBezTo>
                <a:cubicBezTo>
                  <a:pt x="4020909" y="18414"/>
                  <a:pt x="3933911" y="31630"/>
                  <a:pt x="4068661" y="17446"/>
                </a:cubicBezTo>
                <a:cubicBezTo>
                  <a:pt x="4109862" y="13109"/>
                  <a:pt x="4153388" y="6541"/>
                  <a:pt x="4194495" y="668"/>
                </a:cubicBezTo>
                <a:cubicBezTo>
                  <a:pt x="4341319" y="5404"/>
                  <a:pt x="4386997" y="-11443"/>
                  <a:pt x="4488110" y="17446"/>
                </a:cubicBezTo>
                <a:cubicBezTo>
                  <a:pt x="4496613" y="19875"/>
                  <a:pt x="4504888" y="23039"/>
                  <a:pt x="4513277" y="25835"/>
                </a:cubicBezTo>
                <a:cubicBezTo>
                  <a:pt x="4518870" y="34224"/>
                  <a:pt x="4522926" y="43873"/>
                  <a:pt x="4530055" y="51002"/>
                </a:cubicBezTo>
                <a:cubicBezTo>
                  <a:pt x="4596044" y="116991"/>
                  <a:pt x="4511673" y="10488"/>
                  <a:pt x="4580389" y="92947"/>
                </a:cubicBezTo>
                <a:cubicBezTo>
                  <a:pt x="4598458" y="114630"/>
                  <a:pt x="4597148" y="118058"/>
                  <a:pt x="4605556" y="143281"/>
                </a:cubicBezTo>
                <a:cubicBezTo>
                  <a:pt x="4602898" y="167203"/>
                  <a:pt x="4602832" y="215841"/>
                  <a:pt x="4588778" y="243949"/>
                </a:cubicBezTo>
                <a:cubicBezTo>
                  <a:pt x="4571201" y="279103"/>
                  <a:pt x="4575595" y="261925"/>
                  <a:pt x="4546833" y="285894"/>
                </a:cubicBezTo>
                <a:cubicBezTo>
                  <a:pt x="4537719" y="293489"/>
                  <a:pt x="4530780" y="303466"/>
                  <a:pt x="4521666" y="311061"/>
                </a:cubicBezTo>
                <a:cubicBezTo>
                  <a:pt x="4513921" y="317516"/>
                  <a:pt x="4504244" y="321384"/>
                  <a:pt x="4496499" y="327839"/>
                </a:cubicBezTo>
                <a:cubicBezTo>
                  <a:pt x="4467546" y="351966"/>
                  <a:pt x="4463403" y="372427"/>
                  <a:pt x="4420998" y="386562"/>
                </a:cubicBezTo>
                <a:cubicBezTo>
                  <a:pt x="4329214" y="417157"/>
                  <a:pt x="4468238" y="368363"/>
                  <a:pt x="4370664" y="411729"/>
                </a:cubicBezTo>
                <a:cubicBezTo>
                  <a:pt x="4354503" y="418912"/>
                  <a:pt x="4337488" y="424218"/>
                  <a:pt x="4320330" y="428507"/>
                </a:cubicBezTo>
                <a:cubicBezTo>
                  <a:pt x="4288862" y="436374"/>
                  <a:pt x="4270722" y="441857"/>
                  <a:pt x="4236440" y="445285"/>
                </a:cubicBezTo>
                <a:cubicBezTo>
                  <a:pt x="4197387" y="449190"/>
                  <a:pt x="4158143" y="450878"/>
                  <a:pt x="4118995" y="453674"/>
                </a:cubicBezTo>
                <a:cubicBezTo>
                  <a:pt x="4068824" y="463708"/>
                  <a:pt x="4091309" y="462063"/>
                  <a:pt x="4051883" y="462063"/>
                </a:cubicBezTo>
              </a:path>
            </a:pathLst>
          </a:custGeom>
          <a:noFill/>
          <a:ln w="127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F9ACE1-CDA0-4F95-BFCC-A414E12F19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629400" y="1472460"/>
            <a:ext cx="1600200" cy="10230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69833-32A7-48D0-95B9-97AD4FB55746}"/>
              </a:ext>
            </a:extLst>
          </p:cNvPr>
          <p:cNvCxnSpPr>
            <a:cxnSpLocks/>
          </p:cNvCxnSpPr>
          <p:nvPr/>
        </p:nvCxnSpPr>
        <p:spPr bwMode="auto">
          <a:xfrm flipV="1">
            <a:off x="6705600" y="2742238"/>
            <a:ext cx="622279" cy="976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261842A-73B8-472C-8232-C22259553F88}"/>
              </a:ext>
            </a:extLst>
          </p:cNvPr>
          <p:cNvSpPr txBox="1"/>
          <p:nvPr/>
        </p:nvSpPr>
        <p:spPr>
          <a:xfrm>
            <a:off x="3950150" y="2416602"/>
            <a:ext cx="478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Information gain = 0.954434-0.0 = </a:t>
            </a:r>
            <a:r>
              <a:rPr lang="en-US" sz="2000" b="1" u="sng" dirty="0">
                <a:solidFill>
                  <a:srgbClr val="CE1126"/>
                </a:solidFill>
              </a:rPr>
              <a:t>0.954434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E9B8705-C9F3-40DD-AB61-2BF69663D8B6}"/>
              </a:ext>
            </a:extLst>
          </p:cNvPr>
          <p:cNvSpPr/>
          <p:nvPr/>
        </p:nvSpPr>
        <p:spPr bwMode="auto">
          <a:xfrm>
            <a:off x="3087149" y="3590488"/>
            <a:ext cx="4075651" cy="880844"/>
          </a:xfrm>
          <a:custGeom>
            <a:avLst/>
            <a:gdLst>
              <a:gd name="connsiteX0" fmla="*/ 0 w 3942887"/>
              <a:gd name="connsiteY0" fmla="*/ 763398 h 880844"/>
              <a:gd name="connsiteX1" fmla="*/ 41945 w 3942887"/>
              <a:gd name="connsiteY1" fmla="*/ 780176 h 880844"/>
              <a:gd name="connsiteX2" fmla="*/ 92279 w 3942887"/>
              <a:gd name="connsiteY2" fmla="*/ 813732 h 880844"/>
              <a:gd name="connsiteX3" fmla="*/ 201335 w 3942887"/>
              <a:gd name="connsiteY3" fmla="*/ 838899 h 880844"/>
              <a:gd name="connsiteX4" fmla="*/ 251669 w 3942887"/>
              <a:gd name="connsiteY4" fmla="*/ 847288 h 880844"/>
              <a:gd name="connsiteX5" fmla="*/ 302003 w 3942887"/>
              <a:gd name="connsiteY5" fmla="*/ 864066 h 880844"/>
              <a:gd name="connsiteX6" fmla="*/ 360726 w 3942887"/>
              <a:gd name="connsiteY6" fmla="*/ 880844 h 880844"/>
              <a:gd name="connsiteX7" fmla="*/ 1929468 w 3942887"/>
              <a:gd name="connsiteY7" fmla="*/ 864066 h 880844"/>
              <a:gd name="connsiteX8" fmla="*/ 2088858 w 3942887"/>
              <a:gd name="connsiteY8" fmla="*/ 847288 h 880844"/>
              <a:gd name="connsiteX9" fmla="*/ 2181137 w 3942887"/>
              <a:gd name="connsiteY9" fmla="*/ 822121 h 880844"/>
              <a:gd name="connsiteX10" fmla="*/ 2273416 w 3942887"/>
              <a:gd name="connsiteY10" fmla="*/ 813732 h 880844"/>
              <a:gd name="connsiteX11" fmla="*/ 2298583 w 3942887"/>
              <a:gd name="connsiteY11" fmla="*/ 805343 h 880844"/>
              <a:gd name="connsiteX12" fmla="*/ 2432807 w 3942887"/>
              <a:gd name="connsiteY12" fmla="*/ 788565 h 880844"/>
              <a:gd name="connsiteX13" fmla="*/ 2457974 w 3942887"/>
              <a:gd name="connsiteY13" fmla="*/ 780176 h 880844"/>
              <a:gd name="connsiteX14" fmla="*/ 2508308 w 3942887"/>
              <a:gd name="connsiteY14" fmla="*/ 755009 h 880844"/>
              <a:gd name="connsiteX15" fmla="*/ 2575420 w 3942887"/>
              <a:gd name="connsiteY15" fmla="*/ 746620 h 880844"/>
              <a:gd name="connsiteX16" fmla="*/ 2625754 w 3942887"/>
              <a:gd name="connsiteY16" fmla="*/ 713064 h 880844"/>
              <a:gd name="connsiteX17" fmla="*/ 2659310 w 3942887"/>
              <a:gd name="connsiteY17" fmla="*/ 704675 h 880844"/>
              <a:gd name="connsiteX18" fmla="*/ 2709644 w 3942887"/>
              <a:gd name="connsiteY18" fmla="*/ 696286 h 880844"/>
              <a:gd name="connsiteX19" fmla="*/ 2759978 w 3942887"/>
              <a:gd name="connsiteY19" fmla="*/ 671119 h 880844"/>
              <a:gd name="connsiteX20" fmla="*/ 2801923 w 3942887"/>
              <a:gd name="connsiteY20" fmla="*/ 662730 h 880844"/>
              <a:gd name="connsiteX21" fmla="*/ 2860645 w 3942887"/>
              <a:gd name="connsiteY21" fmla="*/ 637563 h 880844"/>
              <a:gd name="connsiteX22" fmla="*/ 2936146 w 3942887"/>
              <a:gd name="connsiteY22" fmla="*/ 578840 h 880844"/>
              <a:gd name="connsiteX23" fmla="*/ 2944535 w 3942887"/>
              <a:gd name="connsiteY23" fmla="*/ 553673 h 880844"/>
              <a:gd name="connsiteX24" fmla="*/ 3020036 w 3942887"/>
              <a:gd name="connsiteY24" fmla="*/ 494951 h 880844"/>
              <a:gd name="connsiteX25" fmla="*/ 3045203 w 3942887"/>
              <a:gd name="connsiteY25" fmla="*/ 478173 h 880844"/>
              <a:gd name="connsiteX26" fmla="*/ 3070370 w 3942887"/>
              <a:gd name="connsiteY26" fmla="*/ 461395 h 880844"/>
              <a:gd name="connsiteX27" fmla="*/ 3095537 w 3942887"/>
              <a:gd name="connsiteY27" fmla="*/ 453006 h 880844"/>
              <a:gd name="connsiteX28" fmla="*/ 3171038 w 3942887"/>
              <a:gd name="connsiteY28" fmla="*/ 411061 h 880844"/>
              <a:gd name="connsiteX29" fmla="*/ 3691156 w 3942887"/>
              <a:gd name="connsiteY29" fmla="*/ 402672 h 880844"/>
              <a:gd name="connsiteX30" fmla="*/ 3808601 w 3942887"/>
              <a:gd name="connsiteY30" fmla="*/ 385894 h 880844"/>
              <a:gd name="connsiteX31" fmla="*/ 3833768 w 3942887"/>
              <a:gd name="connsiteY31" fmla="*/ 369116 h 880844"/>
              <a:gd name="connsiteX32" fmla="*/ 3850546 w 3942887"/>
              <a:gd name="connsiteY32" fmla="*/ 343949 h 880844"/>
              <a:gd name="connsiteX33" fmla="*/ 3900880 w 3942887"/>
              <a:gd name="connsiteY33" fmla="*/ 327171 h 880844"/>
              <a:gd name="connsiteX34" fmla="*/ 3926047 w 3942887"/>
              <a:gd name="connsiteY34" fmla="*/ 310393 h 880844"/>
              <a:gd name="connsiteX35" fmla="*/ 3942825 w 3942887"/>
              <a:gd name="connsiteY35" fmla="*/ 260059 h 880844"/>
              <a:gd name="connsiteX36" fmla="*/ 3934436 w 3942887"/>
              <a:gd name="connsiteY36" fmla="*/ 117446 h 880844"/>
              <a:gd name="connsiteX37" fmla="*/ 3909269 w 3942887"/>
              <a:gd name="connsiteY37" fmla="*/ 58723 h 880844"/>
              <a:gd name="connsiteX38" fmla="*/ 3884102 w 3942887"/>
              <a:gd name="connsiteY38" fmla="*/ 25167 h 880844"/>
              <a:gd name="connsiteX39" fmla="*/ 3825379 w 3942887"/>
              <a:gd name="connsiteY39" fmla="*/ 8389 h 880844"/>
              <a:gd name="connsiteX40" fmla="*/ 3624044 w 3942887"/>
              <a:gd name="connsiteY40" fmla="*/ 0 h 880844"/>
              <a:gd name="connsiteX41" fmla="*/ 2583809 w 3942887"/>
              <a:gd name="connsiteY41" fmla="*/ 8389 h 880844"/>
              <a:gd name="connsiteX42" fmla="*/ 2533475 w 3942887"/>
              <a:gd name="connsiteY42" fmla="*/ 25167 h 880844"/>
              <a:gd name="connsiteX43" fmla="*/ 2499919 w 3942887"/>
              <a:gd name="connsiteY43" fmla="*/ 33556 h 880844"/>
              <a:gd name="connsiteX44" fmla="*/ 2424418 w 3942887"/>
              <a:gd name="connsiteY44" fmla="*/ 50334 h 880844"/>
              <a:gd name="connsiteX45" fmla="*/ 2382473 w 3942887"/>
              <a:gd name="connsiteY45" fmla="*/ 125835 h 880844"/>
              <a:gd name="connsiteX46" fmla="*/ 2374084 w 3942887"/>
              <a:gd name="connsiteY46" fmla="*/ 159391 h 880844"/>
              <a:gd name="connsiteX47" fmla="*/ 2365695 w 3942887"/>
              <a:gd name="connsiteY47" fmla="*/ 234892 h 880844"/>
              <a:gd name="connsiteX48" fmla="*/ 2374084 w 3942887"/>
              <a:gd name="connsiteY48" fmla="*/ 318782 h 880844"/>
              <a:gd name="connsiteX49" fmla="*/ 2416029 w 3942887"/>
              <a:gd name="connsiteY49" fmla="*/ 360727 h 880844"/>
              <a:gd name="connsiteX50" fmla="*/ 2785145 w 3942887"/>
              <a:gd name="connsiteY50" fmla="*/ 369116 h 880844"/>
              <a:gd name="connsiteX51" fmla="*/ 2860645 w 3942887"/>
              <a:gd name="connsiteY51" fmla="*/ 385894 h 880844"/>
              <a:gd name="connsiteX52" fmla="*/ 3137482 w 3942887"/>
              <a:gd name="connsiteY52" fmla="*/ 402672 h 880844"/>
              <a:gd name="connsiteX53" fmla="*/ 3179427 w 3942887"/>
              <a:gd name="connsiteY53" fmla="*/ 436228 h 88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942887" h="880844">
                <a:moveTo>
                  <a:pt x="0" y="763398"/>
                </a:moveTo>
                <a:cubicBezTo>
                  <a:pt x="13982" y="768991"/>
                  <a:pt x="28725" y="772965"/>
                  <a:pt x="41945" y="780176"/>
                </a:cubicBezTo>
                <a:cubicBezTo>
                  <a:pt x="59647" y="789832"/>
                  <a:pt x="72716" y="808841"/>
                  <a:pt x="92279" y="813732"/>
                </a:cubicBezTo>
                <a:cubicBezTo>
                  <a:pt x="133604" y="824064"/>
                  <a:pt x="153132" y="829258"/>
                  <a:pt x="201335" y="838899"/>
                </a:cubicBezTo>
                <a:cubicBezTo>
                  <a:pt x="218014" y="842235"/>
                  <a:pt x="235167" y="843163"/>
                  <a:pt x="251669" y="847288"/>
                </a:cubicBezTo>
                <a:cubicBezTo>
                  <a:pt x="268827" y="851577"/>
                  <a:pt x="285063" y="858984"/>
                  <a:pt x="302003" y="864066"/>
                </a:cubicBezTo>
                <a:cubicBezTo>
                  <a:pt x="407340" y="895667"/>
                  <a:pt x="276147" y="852651"/>
                  <a:pt x="360726" y="880844"/>
                </a:cubicBezTo>
                <a:lnTo>
                  <a:pt x="1929468" y="864066"/>
                </a:lnTo>
                <a:cubicBezTo>
                  <a:pt x="1958317" y="862369"/>
                  <a:pt x="2053786" y="853133"/>
                  <a:pt x="2088858" y="847288"/>
                </a:cubicBezTo>
                <a:cubicBezTo>
                  <a:pt x="2120493" y="842016"/>
                  <a:pt x="2149347" y="826360"/>
                  <a:pt x="2181137" y="822121"/>
                </a:cubicBezTo>
                <a:cubicBezTo>
                  <a:pt x="2211753" y="818039"/>
                  <a:pt x="2242656" y="816528"/>
                  <a:pt x="2273416" y="813732"/>
                </a:cubicBezTo>
                <a:cubicBezTo>
                  <a:pt x="2281805" y="810936"/>
                  <a:pt x="2289848" y="806722"/>
                  <a:pt x="2298583" y="805343"/>
                </a:cubicBezTo>
                <a:cubicBezTo>
                  <a:pt x="2343121" y="798311"/>
                  <a:pt x="2432807" y="788565"/>
                  <a:pt x="2432807" y="788565"/>
                </a:cubicBezTo>
                <a:cubicBezTo>
                  <a:pt x="2441196" y="785769"/>
                  <a:pt x="2450065" y="784131"/>
                  <a:pt x="2457974" y="780176"/>
                </a:cubicBezTo>
                <a:cubicBezTo>
                  <a:pt x="2488678" y="764824"/>
                  <a:pt x="2475173" y="761034"/>
                  <a:pt x="2508308" y="755009"/>
                </a:cubicBezTo>
                <a:cubicBezTo>
                  <a:pt x="2530489" y="750976"/>
                  <a:pt x="2553049" y="749416"/>
                  <a:pt x="2575420" y="746620"/>
                </a:cubicBezTo>
                <a:cubicBezTo>
                  <a:pt x="2592198" y="735435"/>
                  <a:pt x="2606191" y="717955"/>
                  <a:pt x="2625754" y="713064"/>
                </a:cubicBezTo>
                <a:cubicBezTo>
                  <a:pt x="2636939" y="710268"/>
                  <a:pt x="2648004" y="706936"/>
                  <a:pt x="2659310" y="704675"/>
                </a:cubicBezTo>
                <a:cubicBezTo>
                  <a:pt x="2675989" y="701339"/>
                  <a:pt x="2693040" y="699976"/>
                  <a:pt x="2709644" y="696286"/>
                </a:cubicBezTo>
                <a:cubicBezTo>
                  <a:pt x="2773575" y="682079"/>
                  <a:pt x="2694161" y="695800"/>
                  <a:pt x="2759978" y="671119"/>
                </a:cubicBezTo>
                <a:cubicBezTo>
                  <a:pt x="2773329" y="666112"/>
                  <a:pt x="2787941" y="665526"/>
                  <a:pt x="2801923" y="662730"/>
                </a:cubicBezTo>
                <a:cubicBezTo>
                  <a:pt x="2893531" y="601658"/>
                  <a:pt x="2752302" y="691735"/>
                  <a:pt x="2860645" y="637563"/>
                </a:cubicBezTo>
                <a:cubicBezTo>
                  <a:pt x="2900782" y="617494"/>
                  <a:pt x="2908527" y="606459"/>
                  <a:pt x="2936146" y="578840"/>
                </a:cubicBezTo>
                <a:cubicBezTo>
                  <a:pt x="2938942" y="570451"/>
                  <a:pt x="2939630" y="561031"/>
                  <a:pt x="2944535" y="553673"/>
                </a:cubicBezTo>
                <a:cubicBezTo>
                  <a:pt x="2960306" y="530017"/>
                  <a:pt x="3000035" y="508285"/>
                  <a:pt x="3020036" y="494951"/>
                </a:cubicBezTo>
                <a:lnTo>
                  <a:pt x="3045203" y="478173"/>
                </a:lnTo>
                <a:cubicBezTo>
                  <a:pt x="3053592" y="472580"/>
                  <a:pt x="3060805" y="464583"/>
                  <a:pt x="3070370" y="461395"/>
                </a:cubicBezTo>
                <a:cubicBezTo>
                  <a:pt x="3078759" y="458599"/>
                  <a:pt x="3087807" y="457300"/>
                  <a:pt x="3095537" y="453006"/>
                </a:cubicBezTo>
                <a:cubicBezTo>
                  <a:pt x="3107205" y="446524"/>
                  <a:pt x="3146924" y="411803"/>
                  <a:pt x="3171038" y="411061"/>
                </a:cubicBezTo>
                <a:cubicBezTo>
                  <a:pt x="3344351" y="405728"/>
                  <a:pt x="3517783" y="405468"/>
                  <a:pt x="3691156" y="402672"/>
                </a:cubicBezTo>
                <a:cubicBezTo>
                  <a:pt x="3702187" y="401446"/>
                  <a:pt x="3786108" y="394329"/>
                  <a:pt x="3808601" y="385894"/>
                </a:cubicBezTo>
                <a:cubicBezTo>
                  <a:pt x="3818041" y="382354"/>
                  <a:pt x="3825379" y="374709"/>
                  <a:pt x="3833768" y="369116"/>
                </a:cubicBezTo>
                <a:cubicBezTo>
                  <a:pt x="3839361" y="360727"/>
                  <a:pt x="3841996" y="349293"/>
                  <a:pt x="3850546" y="343949"/>
                </a:cubicBezTo>
                <a:cubicBezTo>
                  <a:pt x="3865543" y="334576"/>
                  <a:pt x="3886165" y="336981"/>
                  <a:pt x="3900880" y="327171"/>
                </a:cubicBezTo>
                <a:lnTo>
                  <a:pt x="3926047" y="310393"/>
                </a:lnTo>
                <a:cubicBezTo>
                  <a:pt x="3931640" y="293615"/>
                  <a:pt x="3943864" y="277714"/>
                  <a:pt x="3942825" y="260059"/>
                </a:cubicBezTo>
                <a:cubicBezTo>
                  <a:pt x="3940029" y="212521"/>
                  <a:pt x="3938951" y="164851"/>
                  <a:pt x="3934436" y="117446"/>
                </a:cubicBezTo>
                <a:cubicBezTo>
                  <a:pt x="3931632" y="88001"/>
                  <a:pt x="3925420" y="81335"/>
                  <a:pt x="3909269" y="58723"/>
                </a:cubicBezTo>
                <a:cubicBezTo>
                  <a:pt x="3901142" y="47346"/>
                  <a:pt x="3894843" y="34118"/>
                  <a:pt x="3884102" y="25167"/>
                </a:cubicBezTo>
                <a:cubicBezTo>
                  <a:pt x="3879265" y="21136"/>
                  <a:pt x="3826745" y="8487"/>
                  <a:pt x="3825379" y="8389"/>
                </a:cubicBezTo>
                <a:cubicBezTo>
                  <a:pt x="3758380" y="3603"/>
                  <a:pt x="3691156" y="2796"/>
                  <a:pt x="3624044" y="0"/>
                </a:cubicBezTo>
                <a:lnTo>
                  <a:pt x="2583809" y="8389"/>
                </a:lnTo>
                <a:cubicBezTo>
                  <a:pt x="2566128" y="8797"/>
                  <a:pt x="2550633" y="20878"/>
                  <a:pt x="2533475" y="25167"/>
                </a:cubicBezTo>
                <a:cubicBezTo>
                  <a:pt x="2522290" y="27963"/>
                  <a:pt x="2511225" y="31295"/>
                  <a:pt x="2499919" y="33556"/>
                </a:cubicBezTo>
                <a:cubicBezTo>
                  <a:pt x="2426098" y="48320"/>
                  <a:pt x="2473397" y="34008"/>
                  <a:pt x="2424418" y="50334"/>
                </a:cubicBezTo>
                <a:cubicBezTo>
                  <a:pt x="2394375" y="95399"/>
                  <a:pt x="2393547" y="87075"/>
                  <a:pt x="2382473" y="125835"/>
                </a:cubicBezTo>
                <a:cubicBezTo>
                  <a:pt x="2379306" y="136921"/>
                  <a:pt x="2376880" y="148206"/>
                  <a:pt x="2374084" y="159391"/>
                </a:cubicBezTo>
                <a:cubicBezTo>
                  <a:pt x="2371288" y="184558"/>
                  <a:pt x="2365695" y="209570"/>
                  <a:pt x="2365695" y="234892"/>
                </a:cubicBezTo>
                <a:cubicBezTo>
                  <a:pt x="2365695" y="262995"/>
                  <a:pt x="2367765" y="291399"/>
                  <a:pt x="2374084" y="318782"/>
                </a:cubicBezTo>
                <a:cubicBezTo>
                  <a:pt x="2376871" y="330859"/>
                  <a:pt x="2402057" y="359835"/>
                  <a:pt x="2416029" y="360727"/>
                </a:cubicBezTo>
                <a:cubicBezTo>
                  <a:pt x="2538849" y="368567"/>
                  <a:pt x="2662106" y="366320"/>
                  <a:pt x="2785145" y="369116"/>
                </a:cubicBezTo>
                <a:cubicBezTo>
                  <a:pt x="2822610" y="381604"/>
                  <a:pt x="2808972" y="378512"/>
                  <a:pt x="2860645" y="385894"/>
                </a:cubicBezTo>
                <a:cubicBezTo>
                  <a:pt x="2973475" y="402013"/>
                  <a:pt x="2978797" y="396325"/>
                  <a:pt x="3137482" y="402672"/>
                </a:cubicBezTo>
                <a:cubicBezTo>
                  <a:pt x="3169230" y="423837"/>
                  <a:pt x="3155520" y="412321"/>
                  <a:pt x="3179427" y="436228"/>
                </a:cubicBezTo>
              </a:path>
            </a:pathLst>
          </a:custGeom>
          <a:noFill/>
          <a:ln w="127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9071A-94E8-4EBA-9C0A-5C62688080F7}"/>
              </a:ext>
            </a:extLst>
          </p:cNvPr>
          <p:cNvSpPr txBox="1"/>
          <p:nvPr/>
        </p:nvSpPr>
        <p:spPr>
          <a:xfrm>
            <a:off x="4035288" y="1072350"/>
            <a:ext cx="50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-(3/8)log</a:t>
            </a:r>
            <a:r>
              <a:rPr lang="en-US" sz="2000" baseline="-25000" dirty="0"/>
              <a:t>2</a:t>
            </a:r>
            <a:r>
              <a:rPr lang="en-US" sz="2000" dirty="0"/>
              <a:t>(3/8) - (5/8) log</a:t>
            </a:r>
            <a:r>
              <a:rPr lang="en-US" sz="2000" baseline="-25000" dirty="0"/>
              <a:t>2</a:t>
            </a:r>
            <a:r>
              <a:rPr lang="en-US" sz="2000" dirty="0"/>
              <a:t>(5/8) = 0.954434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9FA87B-6E51-4348-AE73-C1E0F39C003F}"/>
              </a:ext>
            </a:extLst>
          </p:cNvPr>
          <p:cNvSpPr/>
          <p:nvPr/>
        </p:nvSpPr>
        <p:spPr bwMode="auto">
          <a:xfrm>
            <a:off x="1077237" y="3740460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8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42" y="79373"/>
            <a:ext cx="8610600" cy="857250"/>
          </a:xfrm>
        </p:spPr>
        <p:txBody>
          <a:bodyPr/>
          <a:lstStyle/>
          <a:p>
            <a:r>
              <a:rPr lang="en-US" dirty="0"/>
              <a:t>Select node with greatest Entropy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647AEF-0940-486A-B46B-3DA2FB101264}"/>
              </a:ext>
            </a:extLst>
          </p:cNvPr>
          <p:cNvSpPr/>
          <p:nvPr/>
        </p:nvSpPr>
        <p:spPr bwMode="auto">
          <a:xfrm>
            <a:off x="5553232" y="2333358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Refund Received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064E5D-ED44-4755-A3A7-29CB3B65E7B7}"/>
              </a:ext>
            </a:extLst>
          </p:cNvPr>
          <p:cNvSpPr/>
          <p:nvPr/>
        </p:nvSpPr>
        <p:spPr bwMode="auto">
          <a:xfrm>
            <a:off x="45626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2E41DE7-2510-4581-BADA-5BCBFFBE0C0A}"/>
              </a:ext>
            </a:extLst>
          </p:cNvPr>
          <p:cNvSpPr/>
          <p:nvPr/>
        </p:nvSpPr>
        <p:spPr bwMode="auto">
          <a:xfrm>
            <a:off x="6543832" y="3474353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28D27B-9D13-4F5F-B348-A4EAD71D9770}"/>
              </a:ext>
            </a:extLst>
          </p:cNvPr>
          <p:cNvSpPr/>
          <p:nvPr/>
        </p:nvSpPr>
        <p:spPr bwMode="auto">
          <a:xfrm>
            <a:off x="5557243" y="1122680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970A8B-90D5-4D13-BF98-22F570990F76}"/>
              </a:ext>
            </a:extLst>
          </p:cNvPr>
          <p:cNvSpPr/>
          <p:nvPr/>
        </p:nvSpPr>
        <p:spPr bwMode="auto">
          <a:xfrm>
            <a:off x="5724178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A07D0C-9832-4D3E-AE34-9E5836D7CDA2}"/>
              </a:ext>
            </a:extLst>
          </p:cNvPr>
          <p:cNvSpPr/>
          <p:nvPr/>
        </p:nvSpPr>
        <p:spPr bwMode="auto">
          <a:xfrm>
            <a:off x="6029980" y="1238483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8F8BD1-31FC-4E1C-AE69-C039D970E214}"/>
              </a:ext>
            </a:extLst>
          </p:cNvPr>
          <p:cNvSpPr/>
          <p:nvPr/>
        </p:nvSpPr>
        <p:spPr bwMode="auto">
          <a:xfrm>
            <a:off x="6340795" y="123848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F5F07C3-E100-49D7-88DB-5D0DAC143917}"/>
              </a:ext>
            </a:extLst>
          </p:cNvPr>
          <p:cNvSpPr/>
          <p:nvPr/>
        </p:nvSpPr>
        <p:spPr bwMode="auto">
          <a:xfrm>
            <a:off x="6652097" y="123697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D71E5F-5298-4A86-9BDE-FF0CB79AD42E}"/>
              </a:ext>
            </a:extLst>
          </p:cNvPr>
          <p:cNvSpPr/>
          <p:nvPr/>
        </p:nvSpPr>
        <p:spPr bwMode="auto">
          <a:xfrm>
            <a:off x="5718659" y="1520721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CE5EA9-CAAA-4799-82FB-F997A7E63E07}"/>
              </a:ext>
            </a:extLst>
          </p:cNvPr>
          <p:cNvSpPr/>
          <p:nvPr/>
        </p:nvSpPr>
        <p:spPr bwMode="auto">
          <a:xfrm>
            <a:off x="6034492" y="1520721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2ECB51-B0E3-4156-8155-8037A4262845}"/>
              </a:ext>
            </a:extLst>
          </p:cNvPr>
          <p:cNvSpPr/>
          <p:nvPr/>
        </p:nvSpPr>
        <p:spPr bwMode="auto">
          <a:xfrm>
            <a:off x="6341294" y="1528238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C565E3-138E-4C1B-AF83-824E12EF7A3B}"/>
              </a:ext>
            </a:extLst>
          </p:cNvPr>
          <p:cNvSpPr/>
          <p:nvPr/>
        </p:nvSpPr>
        <p:spPr bwMode="auto">
          <a:xfrm>
            <a:off x="6648096" y="152773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76D45E-6EFE-4B21-A08D-7E8C0EBC483D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52674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B25AC7-4050-477A-AE2E-C852AEE4190B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258082" y="3003116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E97D077-7869-4AB8-AE6D-261701200E5C}"/>
              </a:ext>
            </a:extLst>
          </p:cNvPr>
          <p:cNvSpPr/>
          <p:nvPr/>
        </p:nvSpPr>
        <p:spPr bwMode="auto">
          <a:xfrm>
            <a:off x="5466500" y="3172561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29DAF5-F918-4EDD-BC3C-E61E91C0C53A}"/>
              </a:ext>
            </a:extLst>
          </p:cNvPr>
          <p:cNvSpPr/>
          <p:nvPr/>
        </p:nvSpPr>
        <p:spPr bwMode="auto">
          <a:xfrm>
            <a:off x="6594206" y="31484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F895A5-73F1-4A76-9A7B-F4CF8A6FFD30}"/>
              </a:ext>
            </a:extLst>
          </p:cNvPr>
          <p:cNvSpPr/>
          <p:nvPr/>
        </p:nvSpPr>
        <p:spPr bwMode="auto">
          <a:xfrm>
            <a:off x="5336420" y="358615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C22560-21A4-49BD-B863-90E34AE58A73}"/>
              </a:ext>
            </a:extLst>
          </p:cNvPr>
          <p:cNvSpPr/>
          <p:nvPr/>
        </p:nvSpPr>
        <p:spPr bwMode="auto">
          <a:xfrm>
            <a:off x="4714284" y="386839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812749D-AFB1-428F-B1E8-AD1AAA968CF1}"/>
              </a:ext>
            </a:extLst>
          </p:cNvPr>
          <p:cNvSpPr/>
          <p:nvPr/>
        </p:nvSpPr>
        <p:spPr bwMode="auto">
          <a:xfrm>
            <a:off x="5336919" y="387590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DC0F949-D546-48B2-B5E1-BF9C8C0CBCBA}"/>
              </a:ext>
            </a:extLst>
          </p:cNvPr>
          <p:cNvSpPr/>
          <p:nvPr/>
        </p:nvSpPr>
        <p:spPr bwMode="auto">
          <a:xfrm>
            <a:off x="6717188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A1BFF0-DF31-4808-9493-34FB84CA5D2F}"/>
              </a:ext>
            </a:extLst>
          </p:cNvPr>
          <p:cNvSpPr/>
          <p:nvPr/>
        </p:nvSpPr>
        <p:spPr bwMode="auto">
          <a:xfrm>
            <a:off x="7022990" y="3578637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A0F0B5E-C977-4B01-8A21-6DDA45ACD70C}"/>
              </a:ext>
            </a:extLst>
          </p:cNvPr>
          <p:cNvSpPr/>
          <p:nvPr/>
        </p:nvSpPr>
        <p:spPr bwMode="auto">
          <a:xfrm>
            <a:off x="7645107" y="357712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8BEF6D5-9FED-4805-8C84-B4D2B024CF2C}"/>
              </a:ext>
            </a:extLst>
          </p:cNvPr>
          <p:cNvSpPr/>
          <p:nvPr/>
        </p:nvSpPr>
        <p:spPr bwMode="auto">
          <a:xfrm>
            <a:off x="7027502" y="386087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6D0B52B-8EE1-4EF8-A2F8-6E1485BB671F}"/>
              </a:ext>
            </a:extLst>
          </p:cNvPr>
          <p:cNvSpPr/>
          <p:nvPr/>
        </p:nvSpPr>
        <p:spPr bwMode="auto">
          <a:xfrm>
            <a:off x="7641106" y="386788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0BF290F-F481-48EA-BA3B-44E5A6140151}"/>
              </a:ext>
            </a:extLst>
          </p:cNvPr>
          <p:cNvCxnSpPr>
            <a:stCxn id="11" idx="2"/>
            <a:endCxn id="5" idx="0"/>
          </p:cNvCxnSpPr>
          <p:nvPr/>
        </p:nvCxnSpPr>
        <p:spPr bwMode="auto">
          <a:xfrm flipH="1">
            <a:off x="6258082" y="1792438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FE7C22-64A3-43E4-B9DE-94782751633D}"/>
              </a:ext>
            </a:extLst>
          </p:cNvPr>
          <p:cNvSpPr/>
          <p:nvPr/>
        </p:nvSpPr>
        <p:spPr bwMode="auto">
          <a:xfrm>
            <a:off x="7014178" y="1184847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E0E27DD-CB89-4885-A8EF-7C04F78BA05A}"/>
              </a:ext>
            </a:extLst>
          </p:cNvPr>
          <p:cNvSpPr/>
          <p:nvPr/>
        </p:nvSpPr>
        <p:spPr bwMode="auto">
          <a:xfrm>
            <a:off x="7006786" y="2349285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73E7695F-A75B-4712-8BC3-AE3823D7484D}"/>
              </a:ext>
            </a:extLst>
          </p:cNvPr>
          <p:cNvSpPr/>
          <p:nvPr/>
        </p:nvSpPr>
        <p:spPr bwMode="auto">
          <a:xfrm>
            <a:off x="1495920" y="2368689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Marital Status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6A003230-307C-420F-B4D1-95D67EAFC489}"/>
              </a:ext>
            </a:extLst>
          </p:cNvPr>
          <p:cNvSpPr/>
          <p:nvPr/>
        </p:nvSpPr>
        <p:spPr bwMode="auto">
          <a:xfrm>
            <a:off x="5053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F7DF47F1-8DA1-453B-940C-DC5460F623B6}"/>
              </a:ext>
            </a:extLst>
          </p:cNvPr>
          <p:cNvSpPr/>
          <p:nvPr/>
        </p:nvSpPr>
        <p:spPr bwMode="auto">
          <a:xfrm>
            <a:off x="2486520" y="3509684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CF92A97-8574-49C3-B311-15E9D8AB1FC5}"/>
              </a:ext>
            </a:extLst>
          </p:cNvPr>
          <p:cNvSpPr/>
          <p:nvPr/>
        </p:nvSpPr>
        <p:spPr bwMode="auto">
          <a:xfrm>
            <a:off x="1499931" y="1158011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80B6AAF-D762-4329-9116-2CB70737C004}"/>
              </a:ext>
            </a:extLst>
          </p:cNvPr>
          <p:cNvSpPr/>
          <p:nvPr/>
        </p:nvSpPr>
        <p:spPr bwMode="auto">
          <a:xfrm>
            <a:off x="1666866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0DDE9D-4BCC-4D41-8F71-7E15D496BA5C}"/>
              </a:ext>
            </a:extLst>
          </p:cNvPr>
          <p:cNvSpPr/>
          <p:nvPr/>
        </p:nvSpPr>
        <p:spPr bwMode="auto">
          <a:xfrm>
            <a:off x="1972668" y="127381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53E2C6B-4D5E-42A6-861D-A4FF56CE6F82}"/>
              </a:ext>
            </a:extLst>
          </p:cNvPr>
          <p:cNvSpPr/>
          <p:nvPr/>
        </p:nvSpPr>
        <p:spPr bwMode="auto">
          <a:xfrm>
            <a:off x="2283483" y="127381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D7524A8-05AA-4CF0-A2E8-979BB33C665E}"/>
              </a:ext>
            </a:extLst>
          </p:cNvPr>
          <p:cNvSpPr/>
          <p:nvPr/>
        </p:nvSpPr>
        <p:spPr bwMode="auto">
          <a:xfrm>
            <a:off x="2594785" y="127230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BF17B56-36FA-4FE4-8439-62CE470297B2}"/>
              </a:ext>
            </a:extLst>
          </p:cNvPr>
          <p:cNvSpPr/>
          <p:nvPr/>
        </p:nvSpPr>
        <p:spPr bwMode="auto">
          <a:xfrm>
            <a:off x="1661347" y="155605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1FBC333-3236-49D4-8A3C-BB4BB2C39293}"/>
              </a:ext>
            </a:extLst>
          </p:cNvPr>
          <p:cNvSpPr/>
          <p:nvPr/>
        </p:nvSpPr>
        <p:spPr bwMode="auto">
          <a:xfrm>
            <a:off x="1977180" y="155605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C4DF9CB-CE6E-4C95-9AC6-2FA0957EB72F}"/>
              </a:ext>
            </a:extLst>
          </p:cNvPr>
          <p:cNvSpPr/>
          <p:nvPr/>
        </p:nvSpPr>
        <p:spPr bwMode="auto">
          <a:xfrm>
            <a:off x="2283982" y="156356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E199E-8801-471D-837D-C693DD82DAF8}"/>
              </a:ext>
            </a:extLst>
          </p:cNvPr>
          <p:cNvSpPr/>
          <p:nvPr/>
        </p:nvSpPr>
        <p:spPr bwMode="auto">
          <a:xfrm>
            <a:off x="2590784" y="156306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4234760-266A-49E7-AF03-7561FE8D8A76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 bwMode="auto">
          <a:xfrm flipH="1">
            <a:off x="12101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2A3F036-EFD0-43BE-A416-5212F143C2AE}"/>
              </a:ext>
            </a:extLst>
          </p:cNvPr>
          <p:cNvCxnSpPr>
            <a:cxnSpLocks/>
            <a:stCxn id="110" idx="2"/>
            <a:endCxn id="114" idx="0"/>
          </p:cNvCxnSpPr>
          <p:nvPr/>
        </p:nvCxnSpPr>
        <p:spPr bwMode="auto">
          <a:xfrm>
            <a:off x="2200770" y="3038447"/>
            <a:ext cx="990600" cy="47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0949A7-4ABE-4FCA-A95A-5FEC6732A4D1}"/>
              </a:ext>
            </a:extLst>
          </p:cNvPr>
          <p:cNvSpPr/>
          <p:nvPr/>
        </p:nvSpPr>
        <p:spPr bwMode="auto">
          <a:xfrm>
            <a:off x="1409188" y="3207892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B54930-E19D-4FE1-A554-B82424DE36E6}"/>
              </a:ext>
            </a:extLst>
          </p:cNvPr>
          <p:cNvSpPr/>
          <p:nvPr/>
        </p:nvSpPr>
        <p:spPr bwMode="auto">
          <a:xfrm>
            <a:off x="2536894" y="318382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8F9340F-E77D-48B5-B78A-2E9F6709BD4F}"/>
              </a:ext>
            </a:extLst>
          </p:cNvPr>
          <p:cNvSpPr/>
          <p:nvPr/>
        </p:nvSpPr>
        <p:spPr bwMode="auto">
          <a:xfrm>
            <a:off x="1279108" y="3621485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8B61C70-3394-40EE-AB0D-1DABE80107CE}"/>
              </a:ext>
            </a:extLst>
          </p:cNvPr>
          <p:cNvSpPr/>
          <p:nvPr/>
        </p:nvSpPr>
        <p:spPr bwMode="auto">
          <a:xfrm>
            <a:off x="656972" y="390372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C65CFBE-C51E-4C60-85A6-881E49474E83}"/>
              </a:ext>
            </a:extLst>
          </p:cNvPr>
          <p:cNvSpPr/>
          <p:nvPr/>
        </p:nvSpPr>
        <p:spPr bwMode="auto">
          <a:xfrm>
            <a:off x="2659876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A84A1E5-BC79-413A-A5B7-494A5520D2BA}"/>
              </a:ext>
            </a:extLst>
          </p:cNvPr>
          <p:cNvSpPr/>
          <p:nvPr/>
        </p:nvSpPr>
        <p:spPr bwMode="auto">
          <a:xfrm>
            <a:off x="2965678" y="3613968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15634AAA-56AF-4714-887E-65FD1F1100DF}"/>
              </a:ext>
            </a:extLst>
          </p:cNvPr>
          <p:cNvSpPr/>
          <p:nvPr/>
        </p:nvSpPr>
        <p:spPr bwMode="auto">
          <a:xfrm>
            <a:off x="3587795" y="361245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8BD1F02D-0540-4CE0-8AD6-5B00C839E061}"/>
              </a:ext>
            </a:extLst>
          </p:cNvPr>
          <p:cNvSpPr/>
          <p:nvPr/>
        </p:nvSpPr>
        <p:spPr bwMode="auto">
          <a:xfrm>
            <a:off x="2970190" y="389620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4AC96256-3C34-478D-802E-8AE7B0EB5B73}"/>
              </a:ext>
            </a:extLst>
          </p:cNvPr>
          <p:cNvSpPr/>
          <p:nvPr/>
        </p:nvSpPr>
        <p:spPr bwMode="auto">
          <a:xfrm>
            <a:off x="3583794" y="39032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1873486-F940-4D41-943E-43A82EC96CF3}"/>
              </a:ext>
            </a:extLst>
          </p:cNvPr>
          <p:cNvCxnSpPr>
            <a:cxnSpLocks/>
            <a:stCxn id="116" idx="2"/>
            <a:endCxn id="110" idx="0"/>
          </p:cNvCxnSpPr>
          <p:nvPr/>
        </p:nvCxnSpPr>
        <p:spPr bwMode="auto">
          <a:xfrm flipH="1">
            <a:off x="2200770" y="1827769"/>
            <a:ext cx="4011" cy="540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7286AEE-A687-4540-8213-FD643445C31C}"/>
              </a:ext>
            </a:extLst>
          </p:cNvPr>
          <p:cNvSpPr/>
          <p:nvPr/>
        </p:nvSpPr>
        <p:spPr bwMode="auto">
          <a:xfrm>
            <a:off x="2956866" y="1220178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F96DE8C-B24F-4628-B06D-028D3B15BE44}"/>
              </a:ext>
            </a:extLst>
          </p:cNvPr>
          <p:cNvSpPr/>
          <p:nvPr/>
        </p:nvSpPr>
        <p:spPr bwMode="auto">
          <a:xfrm>
            <a:off x="2949474" y="2384616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C585A7F-E666-4DF7-8612-5B2711318456}"/>
              </a:ext>
            </a:extLst>
          </p:cNvPr>
          <p:cNvSpPr/>
          <p:nvPr/>
        </p:nvSpPr>
        <p:spPr bwMode="auto">
          <a:xfrm>
            <a:off x="3271368" y="3896206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DADB8B-07C6-451B-9FE4-10465A1BBD56}"/>
              </a:ext>
            </a:extLst>
          </p:cNvPr>
          <p:cNvSpPr txBox="1"/>
          <p:nvPr/>
        </p:nvSpPr>
        <p:spPr>
          <a:xfrm>
            <a:off x="7484484" y="1831033"/>
            <a:ext cx="1552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E1126"/>
                </a:solidFill>
              </a:rPr>
              <a:t>0.9554434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21E5E8-1173-4ADD-B8B5-CB5A1045D5D6}"/>
              </a:ext>
            </a:extLst>
          </p:cNvPr>
          <p:cNvSpPr txBox="1"/>
          <p:nvPr/>
        </p:nvSpPr>
        <p:spPr>
          <a:xfrm>
            <a:off x="3459193" y="1849229"/>
            <a:ext cx="1401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E1126"/>
                </a:solidFill>
              </a:rPr>
              <a:t>0.304412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0A044-44FD-482B-ABAA-B17324F6A0DD}"/>
              </a:ext>
            </a:extLst>
          </p:cNvPr>
          <p:cNvSpPr txBox="1"/>
          <p:nvPr/>
        </p:nvSpPr>
        <p:spPr>
          <a:xfrm>
            <a:off x="3163579" y="1582237"/>
            <a:ext cx="247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Entropy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142B0-F58A-45CD-9AB5-328C528CE100}"/>
              </a:ext>
            </a:extLst>
          </p:cNvPr>
          <p:cNvSpPr txBox="1"/>
          <p:nvPr/>
        </p:nvSpPr>
        <p:spPr>
          <a:xfrm>
            <a:off x="7226057" y="1589720"/>
            <a:ext cx="247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Entropy loss</a:t>
            </a:r>
          </a:p>
        </p:txBody>
      </p:sp>
    </p:spTree>
    <p:extLst>
      <p:ext uri="{BB962C8B-B14F-4D97-AF65-F5344CB8AC3E}">
        <p14:creationId xmlns:p14="http://schemas.microsoft.com/office/powerpoint/2010/main" val="27567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65" grpId="0" animBg="1"/>
      <p:bldP spid="67" grpId="0" animBg="1"/>
      <p:bldP spid="75" grpId="0" animBg="1"/>
      <p:bldP spid="79" grpId="0" animBg="1"/>
      <p:bldP spid="83" grpId="0" animBg="1"/>
      <p:bldP spid="87" grpId="0" animBg="1"/>
      <p:bldP spid="89" grpId="0" animBg="1"/>
      <p:bldP spid="93" grpId="0" animBg="1"/>
      <p:bldP spid="97" grpId="0" animBg="1"/>
      <p:bldP spid="101" grpId="0" animBg="1"/>
      <p:bldP spid="106" grpId="0" animBg="1"/>
      <p:bldP spid="108" grpId="0" animBg="1"/>
      <p:bldP spid="110" grpId="0" animBg="1"/>
      <p:bldP spid="112" grpId="0" animBg="1"/>
      <p:bldP spid="114" grpId="0" animBg="1"/>
      <p:bldP spid="138" grpId="0" animBg="1"/>
      <p:bldP spid="140" grpId="0" animBg="1"/>
      <p:bldP spid="142" grpId="0" animBg="1"/>
      <p:bldP spid="144" grpId="0" animBg="1"/>
      <p:bldP spid="148" grpId="0" animBg="1"/>
      <p:bldP spid="150" grpId="0" animBg="1"/>
      <p:bldP spid="152" grpId="0" animBg="1"/>
      <p:bldP spid="154" grpId="0" animBg="1"/>
      <p:bldP spid="156" grpId="0" animBg="1"/>
      <p:bldP spid="162" grpId="0" animBg="1"/>
      <p:bldP spid="1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717882"/>
            <a:ext cx="3657600" cy="85725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“Recursive”</a:t>
            </a:r>
            <a:br>
              <a:rPr lang="en-US" sz="2400" b="1" dirty="0"/>
            </a:br>
            <a:r>
              <a:rPr lang="en-US" sz="2400" dirty="0"/>
              <a:t>Keep going until we either get a perfect fit, or we run out of features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584D7C-4F5A-41FD-9683-C9CB390BDBAF}"/>
              </a:ext>
            </a:extLst>
          </p:cNvPr>
          <p:cNvSpPr/>
          <p:nvPr/>
        </p:nvSpPr>
        <p:spPr bwMode="auto">
          <a:xfrm>
            <a:off x="1180865" y="965528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1 Rule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C89194-44EC-4DE5-B04A-FAAB6F2B7286}"/>
              </a:ext>
            </a:extLst>
          </p:cNvPr>
          <p:cNvSpPr/>
          <p:nvPr/>
        </p:nvSpPr>
        <p:spPr bwMode="auto">
          <a:xfrm>
            <a:off x="240639" y="191540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68E5F-2231-43AC-A584-3E00ABC8E8B5}"/>
              </a:ext>
            </a:extLst>
          </p:cNvPr>
          <p:cNvSpPr/>
          <p:nvPr/>
        </p:nvSpPr>
        <p:spPr bwMode="auto">
          <a:xfrm>
            <a:off x="2221839" y="1915402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9B3ED8-EC6E-448E-B360-5BB8E4988ADD}"/>
              </a:ext>
            </a:extLst>
          </p:cNvPr>
          <p:cNvSpPr/>
          <p:nvPr/>
        </p:nvSpPr>
        <p:spPr bwMode="auto">
          <a:xfrm>
            <a:off x="1180865" y="119441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6B613F-89E1-4E98-A875-F12C9F239348}"/>
              </a:ext>
            </a:extLst>
          </p:cNvPr>
          <p:cNvSpPr/>
          <p:nvPr/>
        </p:nvSpPr>
        <p:spPr bwMode="auto">
          <a:xfrm>
            <a:off x="1347800" y="23524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94FBBA-6615-489A-A153-961262BB1EF5}"/>
              </a:ext>
            </a:extLst>
          </p:cNvPr>
          <p:cNvSpPr/>
          <p:nvPr/>
        </p:nvSpPr>
        <p:spPr bwMode="auto">
          <a:xfrm>
            <a:off x="1653602" y="23524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CF03D8-EA32-46C9-8EB5-E51FCDBBBAFD}"/>
              </a:ext>
            </a:extLst>
          </p:cNvPr>
          <p:cNvSpPr/>
          <p:nvPr/>
        </p:nvSpPr>
        <p:spPr bwMode="auto">
          <a:xfrm>
            <a:off x="1964417" y="23524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FF31F7-B7FA-452E-9339-8C6FD04C1A0B}"/>
              </a:ext>
            </a:extLst>
          </p:cNvPr>
          <p:cNvSpPr/>
          <p:nvPr/>
        </p:nvSpPr>
        <p:spPr bwMode="auto">
          <a:xfrm>
            <a:off x="2275719" y="233735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C923F-9A85-4C4A-9BD1-FCCF9F204CC7}"/>
              </a:ext>
            </a:extLst>
          </p:cNvPr>
          <p:cNvSpPr/>
          <p:nvPr/>
        </p:nvSpPr>
        <p:spPr bwMode="auto">
          <a:xfrm>
            <a:off x="1342281" y="51748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AFD2C5-010F-41FD-B010-200C4DDD0D7A}"/>
              </a:ext>
            </a:extLst>
          </p:cNvPr>
          <p:cNvSpPr/>
          <p:nvPr/>
        </p:nvSpPr>
        <p:spPr bwMode="auto">
          <a:xfrm>
            <a:off x="1658114" y="51748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A44A4A-46FD-4C66-B619-7245AA04ACA7}"/>
              </a:ext>
            </a:extLst>
          </p:cNvPr>
          <p:cNvSpPr/>
          <p:nvPr/>
        </p:nvSpPr>
        <p:spPr bwMode="auto">
          <a:xfrm>
            <a:off x="1964916" y="524999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1552E-6B69-4AE4-9DCC-6EB12E1DF9F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945489" y="1635286"/>
            <a:ext cx="940226" cy="280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36DB1-CFEB-4AF0-B05E-6C29CEBF4E8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 bwMode="auto">
          <a:xfrm>
            <a:off x="1885715" y="1635286"/>
            <a:ext cx="1040974" cy="280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FE985-AA26-43D5-B905-44D1144AA2F0}"/>
              </a:ext>
            </a:extLst>
          </p:cNvPr>
          <p:cNvSpPr/>
          <p:nvPr/>
        </p:nvSpPr>
        <p:spPr bwMode="auto">
          <a:xfrm>
            <a:off x="1146650" y="164939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87FCF-663E-4C7D-BF7E-8C9AE0AD5878}"/>
              </a:ext>
            </a:extLst>
          </p:cNvPr>
          <p:cNvSpPr/>
          <p:nvPr/>
        </p:nvSpPr>
        <p:spPr bwMode="auto">
          <a:xfrm>
            <a:off x="2275719" y="1670400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650A89-589B-414F-9802-F11263BB7E18}"/>
              </a:ext>
            </a:extLst>
          </p:cNvPr>
          <p:cNvSpPr/>
          <p:nvPr/>
        </p:nvSpPr>
        <p:spPr bwMode="auto">
          <a:xfrm>
            <a:off x="1014427" y="202720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D0FED4-BE43-4D52-837B-F8132F5751FC}"/>
              </a:ext>
            </a:extLst>
          </p:cNvPr>
          <p:cNvSpPr/>
          <p:nvPr/>
        </p:nvSpPr>
        <p:spPr bwMode="auto">
          <a:xfrm>
            <a:off x="392291" y="2309441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574B4-4F6A-4E04-829B-FF61ACD70C20}"/>
              </a:ext>
            </a:extLst>
          </p:cNvPr>
          <p:cNvSpPr/>
          <p:nvPr/>
        </p:nvSpPr>
        <p:spPr bwMode="auto">
          <a:xfrm>
            <a:off x="2395195" y="201968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12DAB2-AD34-4260-8EF8-452F1F7FBCD4}"/>
              </a:ext>
            </a:extLst>
          </p:cNvPr>
          <p:cNvSpPr/>
          <p:nvPr/>
        </p:nvSpPr>
        <p:spPr bwMode="auto">
          <a:xfrm>
            <a:off x="2700997" y="2019686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F37981-E4F6-46B9-A3A0-591BDF7A3847}"/>
              </a:ext>
            </a:extLst>
          </p:cNvPr>
          <p:cNvSpPr/>
          <p:nvPr/>
        </p:nvSpPr>
        <p:spPr bwMode="auto">
          <a:xfrm>
            <a:off x="2705509" y="2301924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22909-6337-44B5-9DC0-C8171D211B0A}"/>
              </a:ext>
            </a:extLst>
          </p:cNvPr>
          <p:cNvCxnSpPr>
            <a:stCxn id="9" idx="2"/>
            <a:endCxn id="6" idx="0"/>
          </p:cNvCxnSpPr>
          <p:nvPr/>
        </p:nvCxnSpPr>
        <p:spPr bwMode="auto">
          <a:xfrm>
            <a:off x="1885715" y="789199"/>
            <a:ext cx="0" cy="176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3D716AC-4C56-420D-8DF9-B45BA4A7B80C}"/>
              </a:ext>
            </a:extLst>
          </p:cNvPr>
          <p:cNvSpPr/>
          <p:nvPr/>
        </p:nvSpPr>
        <p:spPr bwMode="auto">
          <a:xfrm>
            <a:off x="2637800" y="181608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A81EC3-315C-4E8E-8EC4-4AC0B1E9EB05}"/>
              </a:ext>
            </a:extLst>
          </p:cNvPr>
          <p:cNvSpPr/>
          <p:nvPr/>
        </p:nvSpPr>
        <p:spPr bwMode="auto">
          <a:xfrm>
            <a:off x="2634419" y="1048505"/>
            <a:ext cx="1147742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12B9F4-A2EE-4C19-8442-65B2D6D06949}"/>
              </a:ext>
            </a:extLst>
          </p:cNvPr>
          <p:cNvSpPr/>
          <p:nvPr/>
        </p:nvSpPr>
        <p:spPr bwMode="auto">
          <a:xfrm>
            <a:off x="3025468" y="230192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81E1DC-BBAD-487A-B411-62B0F626FF3B}"/>
              </a:ext>
            </a:extLst>
          </p:cNvPr>
          <p:cNvSpPr/>
          <p:nvPr/>
        </p:nvSpPr>
        <p:spPr bwMode="auto">
          <a:xfrm>
            <a:off x="2277193" y="517482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1E0549-C55E-46EE-BCA3-54832A8A8AAE}"/>
              </a:ext>
            </a:extLst>
          </p:cNvPr>
          <p:cNvSpPr/>
          <p:nvPr/>
        </p:nvSpPr>
        <p:spPr bwMode="auto">
          <a:xfrm>
            <a:off x="3341978" y="2301924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7970C4F-F23E-475A-80B5-27377B79C4E4}"/>
              </a:ext>
            </a:extLst>
          </p:cNvPr>
          <p:cNvSpPr/>
          <p:nvPr/>
        </p:nvSpPr>
        <p:spPr bwMode="auto">
          <a:xfrm>
            <a:off x="2275719" y="2761489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2 Rule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6F0AC0-CADE-41DD-8830-F666E67C2041}"/>
              </a:ext>
            </a:extLst>
          </p:cNvPr>
          <p:cNvCxnSpPr>
            <a:cxnSpLocks/>
          </p:cNvCxnSpPr>
          <p:nvPr/>
        </p:nvCxnSpPr>
        <p:spPr bwMode="auto">
          <a:xfrm>
            <a:off x="2926689" y="2585160"/>
            <a:ext cx="0" cy="176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A274BE-2D05-49B7-98F4-E6C2C6D05686}"/>
              </a:ext>
            </a:extLst>
          </p:cNvPr>
          <p:cNvCxnSpPr>
            <a:cxnSpLocks/>
          </p:cNvCxnSpPr>
          <p:nvPr/>
        </p:nvCxnSpPr>
        <p:spPr bwMode="auto">
          <a:xfrm flipH="1">
            <a:off x="1978733" y="3448706"/>
            <a:ext cx="940226" cy="280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8F95D2C-CDDD-41EA-AEBA-81280363B07F}"/>
              </a:ext>
            </a:extLst>
          </p:cNvPr>
          <p:cNvCxnSpPr>
            <a:cxnSpLocks/>
          </p:cNvCxnSpPr>
          <p:nvPr/>
        </p:nvCxnSpPr>
        <p:spPr bwMode="auto">
          <a:xfrm>
            <a:off x="2918959" y="3448706"/>
            <a:ext cx="1040974" cy="2801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C7EE2E4-8A67-44E1-A5AF-02FC670F9CB2}"/>
              </a:ext>
            </a:extLst>
          </p:cNvPr>
          <p:cNvSpPr/>
          <p:nvPr/>
        </p:nvSpPr>
        <p:spPr bwMode="auto">
          <a:xfrm>
            <a:off x="2179894" y="346281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046518-E271-4BAA-A601-FD98DE8E6297}"/>
              </a:ext>
            </a:extLst>
          </p:cNvPr>
          <p:cNvSpPr/>
          <p:nvPr/>
        </p:nvSpPr>
        <p:spPr bwMode="auto">
          <a:xfrm>
            <a:off x="3309267" y="3450973"/>
            <a:ext cx="412580" cy="196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BCA7B48-7334-47E1-92DD-952A9337CE63}"/>
              </a:ext>
            </a:extLst>
          </p:cNvPr>
          <p:cNvSpPr/>
          <p:nvPr/>
        </p:nvSpPr>
        <p:spPr bwMode="auto">
          <a:xfrm>
            <a:off x="1018419" y="3767261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394279E-3FDB-4A0C-B607-8930EC5DB5AA}"/>
              </a:ext>
            </a:extLst>
          </p:cNvPr>
          <p:cNvSpPr/>
          <p:nvPr/>
        </p:nvSpPr>
        <p:spPr bwMode="auto">
          <a:xfrm>
            <a:off x="1822048" y="415378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C7FF656-B9B8-487F-B728-A09736D10837}"/>
              </a:ext>
            </a:extLst>
          </p:cNvPr>
          <p:cNvSpPr/>
          <p:nvPr/>
        </p:nvSpPr>
        <p:spPr bwMode="auto">
          <a:xfrm>
            <a:off x="2138558" y="4153783"/>
            <a:ext cx="152400" cy="1524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B3B0BB3-D198-4286-AFC9-506A531EB9C6}"/>
              </a:ext>
            </a:extLst>
          </p:cNvPr>
          <p:cNvSpPr/>
          <p:nvPr/>
        </p:nvSpPr>
        <p:spPr bwMode="auto">
          <a:xfrm>
            <a:off x="3631539" y="3772278"/>
            <a:ext cx="1409700" cy="66975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5634689-F0F0-4C7F-A467-9C77F79B8AC9}"/>
              </a:ext>
            </a:extLst>
          </p:cNvPr>
          <p:cNvSpPr/>
          <p:nvPr/>
        </p:nvSpPr>
        <p:spPr bwMode="auto">
          <a:xfrm>
            <a:off x="3804895" y="387656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3459E99-E07E-47A6-9D0A-06A2121A8AEE}"/>
              </a:ext>
            </a:extLst>
          </p:cNvPr>
          <p:cNvSpPr/>
          <p:nvPr/>
        </p:nvSpPr>
        <p:spPr bwMode="auto">
          <a:xfrm>
            <a:off x="4110697" y="3876562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C0426CC-465D-4029-93C3-6FC85966D76A}"/>
              </a:ext>
            </a:extLst>
          </p:cNvPr>
          <p:cNvSpPr/>
          <p:nvPr/>
        </p:nvSpPr>
        <p:spPr bwMode="auto">
          <a:xfrm>
            <a:off x="4115209" y="4158800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53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Decision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multiple features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multiple classifications (beyond binary)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Simple, easy to interpret the model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Acceptable/good performance</a:t>
            </a:r>
          </a:p>
          <a:p>
            <a:pPr lvl="1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</a:t>
            </a:r>
          </a:p>
          <a:p>
            <a:pPr lvl="1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Tends to “overfit” </a:t>
            </a:r>
          </a:p>
          <a:p>
            <a:pPr lvl="2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“pruning”</a:t>
            </a:r>
          </a:p>
          <a:p>
            <a:pPr lvl="2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other methods: Random Forest, Boosted Trees (next week)</a:t>
            </a:r>
          </a:p>
          <a:p>
            <a:pPr lvl="1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Greedy algorithm – chooses best fit without looking ahead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instance choosing a suboptimal split could yield better results in later splits)</a:t>
            </a:r>
          </a:p>
          <a:p>
            <a:pPr lvl="1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be unstable – small variations in predictive values can result in very different trees.</a:t>
            </a:r>
          </a:p>
          <a:p>
            <a:pPr lvl="2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will explore solutions to this next week</a:t>
            </a:r>
          </a:p>
          <a:p>
            <a:pPr lvl="1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19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26C4-E869-4930-A5A1-9C71DD13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Guarding against Overfitting: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D3F50-41E2-4A76-AB83-6F077822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35394"/>
            <a:ext cx="8223161" cy="3086100"/>
          </a:xfrm>
        </p:spPr>
        <p:txBody>
          <a:bodyPr/>
          <a:lstStyle/>
          <a:p>
            <a:r>
              <a:rPr lang="en-US" dirty="0"/>
              <a:t>Limit Leaves</a:t>
            </a:r>
          </a:p>
          <a:p>
            <a:pPr lvl="1"/>
            <a:r>
              <a:rPr lang="en-US" sz="2000" dirty="0"/>
              <a:t>Limit the number of leaf nodes</a:t>
            </a:r>
          </a:p>
          <a:p>
            <a:r>
              <a:rPr lang="en-US" dirty="0"/>
              <a:t>Limit depth </a:t>
            </a:r>
          </a:p>
          <a:p>
            <a:pPr lvl="1"/>
            <a:r>
              <a:rPr lang="en-US" sz="2000" dirty="0"/>
              <a:t>Limit the depth of the tree</a:t>
            </a:r>
          </a:p>
          <a:p>
            <a:r>
              <a:rPr lang="en-US" dirty="0"/>
              <a:t>Limit splits</a:t>
            </a:r>
          </a:p>
          <a:p>
            <a:pPr lvl="1"/>
            <a:r>
              <a:rPr lang="en-US" sz="2000" dirty="0"/>
              <a:t>Limit the number of splits (splits=rules when binary)</a:t>
            </a:r>
          </a:p>
          <a:p>
            <a:r>
              <a:rPr lang="en-US" dirty="0"/>
              <a:t>Limit threshold </a:t>
            </a:r>
          </a:p>
          <a:p>
            <a:pPr lvl="1"/>
            <a:r>
              <a:rPr lang="en-US" sz="2000" dirty="0"/>
              <a:t>do not add a rule unless it meets a minimum gain threshold</a:t>
            </a:r>
          </a:p>
        </p:txBody>
      </p:sp>
    </p:spTree>
    <p:extLst>
      <p:ext uri="{BB962C8B-B14F-4D97-AF65-F5344CB8AC3E}">
        <p14:creationId xmlns:p14="http://schemas.microsoft.com/office/powerpoint/2010/main" val="2373904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824-035C-4550-8F8F-1CBB6A3A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this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38AF-5D9D-4978-B355-83B56AB2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C05-dtree.ipynb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F7D31-A24A-4957-9B6A-C91C2C19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A9A4E-4C82-4D44-9372-C31BB381809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5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4218-FE24-1F1C-B736-04CF4D5F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26C5-CE6A-46B1-81D9-7C428A2DC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Set: This is the entire set of observations you have for your analysis. This data is split (ideally) into three subsets:</a:t>
            </a:r>
          </a:p>
          <a:p>
            <a:pPr lvl="1"/>
            <a:r>
              <a:rPr lang="en-US" dirty="0"/>
              <a:t>Training Data: </a:t>
            </a:r>
          </a:p>
          <a:p>
            <a:pPr lvl="2"/>
            <a:r>
              <a:rPr lang="en-US" dirty="0"/>
              <a:t>This is a portion of the Data Set that is randomly selected and marked for training. This data is used to tune the parameters of the various models you wish to test.</a:t>
            </a:r>
          </a:p>
          <a:p>
            <a:pPr lvl="1"/>
            <a:r>
              <a:rPr lang="en-US" dirty="0"/>
              <a:t>Validation Data: This is a portion of the Data Set that is used to see how well the candidate models perform on ‘unseen’ data. </a:t>
            </a:r>
          </a:p>
          <a:p>
            <a:pPr lvl="1"/>
            <a:r>
              <a:rPr lang="en-US" dirty="0"/>
              <a:t>Test Data: After the final model is selected, the Test Data is used to develop an unbiased score of the selected models performance. </a:t>
            </a:r>
          </a:p>
        </p:txBody>
      </p:sp>
    </p:spTree>
    <p:extLst>
      <p:ext uri="{BB962C8B-B14F-4D97-AF65-F5344CB8AC3E}">
        <p14:creationId xmlns:p14="http://schemas.microsoft.com/office/powerpoint/2010/main" val="250047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206-704F-285F-6066-FC1354B5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this week…</a:t>
            </a:r>
          </a:p>
        </p:txBody>
      </p:sp>
    </p:spTree>
    <p:extLst>
      <p:ext uri="{BB962C8B-B14F-4D97-AF65-F5344CB8AC3E}">
        <p14:creationId xmlns:p14="http://schemas.microsoft.com/office/powerpoint/2010/main" val="2371856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539026-6033-D071-5B10-4E39499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this week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19021-63EB-CE42-6013-D9C3EFF5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forum posting (and reply)</a:t>
            </a:r>
          </a:p>
          <a:p>
            <a:r>
              <a:rPr lang="en-US" dirty="0"/>
              <a:t>Assignment 03</a:t>
            </a:r>
          </a:p>
          <a:p>
            <a:pPr lvl="1"/>
            <a:r>
              <a:rPr lang="en-US" dirty="0"/>
              <a:t>Work on your assigned team</a:t>
            </a:r>
          </a:p>
          <a:p>
            <a:pPr lvl="1"/>
            <a:r>
              <a:rPr lang="en-US" dirty="0"/>
              <a:t>Each team will submit one assignment </a:t>
            </a:r>
          </a:p>
          <a:p>
            <a:r>
              <a:rPr lang="en-US" dirty="0"/>
              <a:t>Optional: BONUS04</a:t>
            </a:r>
          </a:p>
          <a:p>
            <a:pPr lvl="2"/>
            <a:r>
              <a:rPr lang="en-US" dirty="0"/>
              <a:t>Data Camp Course </a:t>
            </a:r>
            <a:r>
              <a:rPr lang="en-US" b="1" i="0" u="sng" dirty="0">
                <a:solidFill>
                  <a:srgbClr val="2D3B45"/>
                </a:solidFill>
                <a:effectLst/>
                <a:latin typeface="Lato Extended"/>
              </a:rPr>
              <a:t>Streamlined Data Ingestion with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12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ACB97E-45C6-4E77-C571-0B96D18F995C}"/>
              </a:ext>
            </a:extLst>
          </p:cNvPr>
          <p:cNvSpPr txBox="1"/>
          <p:nvPr/>
        </p:nvSpPr>
        <p:spPr>
          <a:xfrm>
            <a:off x="2456873" y="1634836"/>
            <a:ext cx="463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Happy Learning!</a:t>
            </a:r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4218-FE24-1F1C-B736-04CF4D5F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731F0-4C0E-96FD-451B-56CF0464E7FA}"/>
              </a:ext>
            </a:extLst>
          </p:cNvPr>
          <p:cNvSpPr/>
          <p:nvPr/>
        </p:nvSpPr>
        <p:spPr>
          <a:xfrm>
            <a:off x="1457809" y="2170408"/>
            <a:ext cx="1208868" cy="689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2796C-D4F2-4F09-FF73-CC4CA429D60D}"/>
              </a:ext>
            </a:extLst>
          </p:cNvPr>
          <p:cNvSpPr/>
          <p:nvPr/>
        </p:nvSpPr>
        <p:spPr>
          <a:xfrm>
            <a:off x="1457809" y="1480734"/>
            <a:ext cx="1208868" cy="689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8D9E6-5F45-0C7C-A3D8-936E0527645F}"/>
              </a:ext>
            </a:extLst>
          </p:cNvPr>
          <p:cNvSpPr/>
          <p:nvPr/>
        </p:nvSpPr>
        <p:spPr>
          <a:xfrm>
            <a:off x="1457809" y="2860082"/>
            <a:ext cx="1208868" cy="689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FD4D150A-FF44-4951-6DA2-9430C21E6E64}"/>
              </a:ext>
            </a:extLst>
          </p:cNvPr>
          <p:cNvSpPr/>
          <p:nvPr/>
        </p:nvSpPr>
        <p:spPr>
          <a:xfrm>
            <a:off x="1201118" y="1480734"/>
            <a:ext cx="1317356" cy="2069022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DF8C92-6EBE-0671-0098-3BEB1AC061A2}"/>
              </a:ext>
            </a:extLst>
          </p:cNvPr>
          <p:cNvSpPr txBox="1"/>
          <p:nvPr/>
        </p:nvSpPr>
        <p:spPr>
          <a:xfrm>
            <a:off x="472698" y="2213959"/>
            <a:ext cx="8369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Entire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FF413-F0DC-6831-894A-04D7BB1021C6}"/>
              </a:ext>
            </a:extLst>
          </p:cNvPr>
          <p:cNvSpPr txBox="1"/>
          <p:nvPr/>
        </p:nvSpPr>
        <p:spPr>
          <a:xfrm>
            <a:off x="3990815" y="1185620"/>
            <a:ext cx="3618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Determine set of models that you will use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these models on the training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Compare how well these models perform on the validation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With information on the performance of these models, either go back to Step 1 or select the ‘best model’ and proceed to Step 5.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Measure the performance of the final selected model on the test set.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DABCDA6-4F82-A0B1-A90D-8D70389697E4}"/>
              </a:ext>
            </a:extLst>
          </p:cNvPr>
          <p:cNvSpPr/>
          <p:nvPr/>
        </p:nvSpPr>
        <p:spPr>
          <a:xfrm>
            <a:off x="3634353" y="1356102"/>
            <a:ext cx="402955" cy="1030637"/>
          </a:xfrm>
          <a:custGeom>
            <a:avLst/>
            <a:gdLst>
              <a:gd name="connsiteX0" fmla="*/ 844705 w 844705"/>
              <a:gd name="connsiteY0" fmla="*/ 1030637 h 1030637"/>
              <a:gd name="connsiteX1" fmla="*/ 48 w 844705"/>
              <a:gd name="connsiteY1" fmla="*/ 503695 h 1030637"/>
              <a:gd name="connsiteX2" fmla="*/ 813709 w 844705"/>
              <a:gd name="connsiteY2" fmla="*/ 0 h 103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4705" h="1030637">
                <a:moveTo>
                  <a:pt x="844705" y="1030637"/>
                </a:moveTo>
                <a:cubicBezTo>
                  <a:pt x="424959" y="853052"/>
                  <a:pt x="5214" y="675468"/>
                  <a:pt x="48" y="503695"/>
                </a:cubicBezTo>
                <a:cubicBezTo>
                  <a:pt x="-5118" y="331922"/>
                  <a:pt x="404295" y="165961"/>
                  <a:pt x="813709" y="0"/>
                </a:cubicBezTo>
              </a:path>
            </a:pathLst>
          </a:custGeom>
          <a:noFill/>
          <a:ln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45887-02A0-7D2F-CCA7-C4CF81C90F92}"/>
              </a:ext>
            </a:extLst>
          </p:cNvPr>
          <p:cNvSpPr txBox="1"/>
          <p:nvPr/>
        </p:nvSpPr>
        <p:spPr>
          <a:xfrm>
            <a:off x="3014869" y="3859029"/>
            <a:ext cx="58571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practice, we find a two partition approach: The training set, and the remaining set that is used for both validation and test.</a:t>
            </a:r>
          </a:p>
        </p:txBody>
      </p:sp>
    </p:spTree>
    <p:extLst>
      <p:ext uri="{BB962C8B-B14F-4D97-AF65-F5344CB8AC3E}">
        <p14:creationId xmlns:p14="http://schemas.microsoft.com/office/powerpoint/2010/main" val="192962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E7B349-C800-E70F-7E28-961CE6D7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many of you would like me to provide concrete rules around data split percentages and sample sizes. As I’ve indicated in class, it’s not an easy question to answer.</a:t>
            </a:r>
          </a:p>
          <a:p>
            <a:r>
              <a:rPr lang="en-US" dirty="0"/>
              <a:t>Today, I will elaborate more the considerations involved.</a:t>
            </a:r>
          </a:p>
          <a:p>
            <a:pPr lvl="1"/>
            <a:r>
              <a:rPr lang="en-US" dirty="0"/>
              <a:t>Two considerations:</a:t>
            </a:r>
          </a:p>
          <a:p>
            <a:pPr marL="1028700" lvl="2" indent="-342900">
              <a:buAutoNum type="arabicParenR"/>
            </a:pPr>
            <a:r>
              <a:rPr lang="en-US" dirty="0"/>
              <a:t>Model complexity (# of parameters)</a:t>
            </a:r>
          </a:p>
          <a:p>
            <a:pPr marL="1028700" lvl="2" indent="-342900">
              <a:buAutoNum type="arabicParenR"/>
            </a:pPr>
            <a:r>
              <a:rPr lang="en-US" dirty="0"/>
              <a:t>The number of observations (N) you have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1F929-3B19-C08E-C5C1-26F3E2A4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 Ratio</a:t>
            </a:r>
          </a:p>
        </p:txBody>
      </p:sp>
    </p:spTree>
    <p:extLst>
      <p:ext uri="{BB962C8B-B14F-4D97-AF65-F5344CB8AC3E}">
        <p14:creationId xmlns:p14="http://schemas.microsoft.com/office/powerpoint/2010/main" val="31013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F929-3B19-C08E-C5C1-26F3E2A4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1A5533-A733-AF26-B27D-DD930268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27"/>
          <a:stretch/>
        </p:blipFill>
        <p:spPr>
          <a:xfrm>
            <a:off x="390502" y="1158496"/>
            <a:ext cx="4352204" cy="3095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6F066-5B64-9602-699E-607A81C6C369}"/>
              </a:ext>
            </a:extLst>
          </p:cNvPr>
          <p:cNvSpPr txBox="1"/>
          <p:nvPr/>
        </p:nvSpPr>
        <p:spPr>
          <a:xfrm>
            <a:off x="1762537" y="4253569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Number of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CEAFE-DDAC-425C-7B17-DB4F5EE76D7D}"/>
              </a:ext>
            </a:extLst>
          </p:cNvPr>
          <p:cNvSpPr txBox="1"/>
          <p:nvPr/>
        </p:nvSpPr>
        <p:spPr>
          <a:xfrm rot="16200000">
            <a:off x="-477878" y="2544294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Percentage for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1C04E-657C-F02D-C3C8-16FDEEA0A883}"/>
              </a:ext>
            </a:extLst>
          </p:cNvPr>
          <p:cNvSpPr txBox="1"/>
          <p:nvPr/>
        </p:nvSpPr>
        <p:spPr>
          <a:xfrm>
            <a:off x="4937023" y="115076"/>
            <a:ext cx="416314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 number of papers that have explored the optimum data split.</a:t>
            </a:r>
          </a:p>
          <a:p>
            <a:endParaRPr lang="en-US" dirty="0"/>
          </a:p>
          <a:p>
            <a:r>
              <a:rPr lang="en-US" dirty="0"/>
              <a:t>Though the conclusions vary, a common these is: </a:t>
            </a:r>
            <a:r>
              <a:rPr lang="en-US" b="1" dirty="0"/>
              <a:t>As the complexity of the model being fit increases, the percentage allocated to the training set should increase.</a:t>
            </a:r>
          </a:p>
          <a:p>
            <a:endParaRPr lang="en-US" dirty="0"/>
          </a:p>
          <a:p>
            <a:r>
              <a:rPr lang="en-US" dirty="0"/>
              <a:t>But often, we may test a number of models, and we may have different complexities, and/or may not know the actual number of parameters. </a:t>
            </a:r>
          </a:p>
          <a:p>
            <a:endParaRPr lang="en-US" dirty="0"/>
          </a:p>
          <a:p>
            <a:r>
              <a:rPr lang="en-US" dirty="0"/>
              <a:t>This somewhat ambiguous situation has let to practitioners using a ‘general rule of thumb. In such cases, a general range is used…</a:t>
            </a:r>
          </a:p>
          <a:p>
            <a:endParaRPr lang="en-US" dirty="0"/>
          </a:p>
          <a:p>
            <a:r>
              <a:rPr lang="en-US" i="1" dirty="0"/>
              <a:t>“a 1/4 or 1/3 ratio used by practitioners is reasonable when the number of parameters is unknown” </a:t>
            </a:r>
            <a:r>
              <a:rPr lang="en-US" sz="1000" dirty="0"/>
              <a:t>(Joseph, 2022)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702FA-3F38-AA88-2B74-CCCCA70E30A9}"/>
              </a:ext>
            </a:extLst>
          </p:cNvPr>
          <p:cNvSpPr txBox="1"/>
          <p:nvPr/>
        </p:nvSpPr>
        <p:spPr>
          <a:xfrm>
            <a:off x="4175859" y="434590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Joseph, V. R. (2022). Optimal ratio for data splitting.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Statistical Analysis and Data Mining: The ASA Data Science Journal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5664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929B-A173-CD07-0891-3FFEEC2D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12"/>
            <a:ext cx="7886700" cy="994172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0C3B-E5BA-3FC1-2D14-A558048B9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04784"/>
            <a:ext cx="7886700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traditional statistics, there are methods to indicate the power of a model based on the number of observations used. In machine learning (and data mining), we use a data driven approach. But, how much data do we need? </a:t>
            </a:r>
          </a:p>
          <a:p>
            <a:r>
              <a:rPr lang="en-US" dirty="0"/>
              <a:t>In general, the more the better (if we can handle the processing of it).</a:t>
            </a:r>
          </a:p>
          <a:p>
            <a:pPr lvl="1"/>
            <a:r>
              <a:rPr lang="en-US" dirty="0"/>
              <a:t>One paper </a:t>
            </a:r>
            <a:r>
              <a:rPr lang="en-US" sz="1100" dirty="0"/>
              <a:t>(</a:t>
            </a:r>
            <a:r>
              <a:rPr lang="en-US" sz="1100" dirty="0" err="1"/>
              <a:t>Beleites</a:t>
            </a:r>
            <a:r>
              <a:rPr lang="en-US" sz="1100" dirty="0"/>
              <a:t>, et al, 2012) </a:t>
            </a:r>
            <a:r>
              <a:rPr lang="en-US" dirty="0"/>
              <a:t>offers the general rule of thumb that for classification models, it should be greater than 100. This is very context sensitive though, and a difficult value to generalize. </a:t>
            </a:r>
          </a:p>
          <a:p>
            <a:pPr lvl="1"/>
            <a:r>
              <a:rPr lang="en-US" dirty="0"/>
              <a:t>Be weary of applying machine learning (data driven) techniques on small sets of data. </a:t>
            </a:r>
          </a:p>
          <a:p>
            <a:r>
              <a:rPr lang="en-US" dirty="0"/>
              <a:t>In general, if you have a somewhat complex model with many observations – use the 60/40 or 70/30 rule.</a:t>
            </a:r>
          </a:p>
          <a:p>
            <a:pPr lvl="1"/>
            <a:r>
              <a:rPr lang="en-US" dirty="0"/>
              <a:t>Favor the 70/30 with what you feel is a smaller large set.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BDFFC-0406-6A27-BD46-874C44ABA47A}"/>
              </a:ext>
            </a:extLst>
          </p:cNvPr>
          <p:cNvSpPr txBox="1"/>
          <p:nvPr/>
        </p:nvSpPr>
        <p:spPr>
          <a:xfrm>
            <a:off x="4008783" y="432022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 err="1"/>
              <a:t>Beleites</a:t>
            </a:r>
            <a:r>
              <a:rPr lang="en-US" sz="800" dirty="0"/>
              <a:t>, C., Neugebauer, U., </a:t>
            </a:r>
            <a:r>
              <a:rPr lang="en-US" sz="800" dirty="0" err="1"/>
              <a:t>Bocklitz</a:t>
            </a:r>
            <a:r>
              <a:rPr lang="en-US" sz="800" dirty="0"/>
              <a:t>, T., </a:t>
            </a:r>
            <a:r>
              <a:rPr lang="en-US" sz="800" dirty="0" err="1"/>
              <a:t>Krafft</a:t>
            </a:r>
            <a:r>
              <a:rPr lang="en-US" sz="800" dirty="0"/>
              <a:t>, C., &amp; Popp, J. (2013). Sample size planning for classification models. Analytica </a:t>
            </a:r>
            <a:r>
              <a:rPr lang="en-US" sz="800" dirty="0" err="1"/>
              <a:t>chimica</a:t>
            </a:r>
            <a:r>
              <a:rPr lang="en-US" sz="800" dirty="0"/>
              <a:t> acta, 760, 25-33.</a:t>
            </a:r>
          </a:p>
        </p:txBody>
      </p:sp>
    </p:spTree>
    <p:extLst>
      <p:ext uri="{BB962C8B-B14F-4D97-AF65-F5344CB8AC3E}">
        <p14:creationId xmlns:p14="http://schemas.microsoft.com/office/powerpoint/2010/main" val="347089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4884</TotalTime>
  <Words>2142</Words>
  <Application>Microsoft Macintosh PowerPoint</Application>
  <PresentationFormat>On-screen Show (16:9)</PresentationFormat>
  <Paragraphs>383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Courier</vt:lpstr>
      <vt:lpstr>Lato Extended</vt:lpstr>
      <vt:lpstr>Times</vt:lpstr>
      <vt:lpstr>Univers 65</vt:lpstr>
      <vt:lpstr>Office Theme</vt:lpstr>
      <vt:lpstr>ISM 6136</vt:lpstr>
      <vt:lpstr>Agenda</vt:lpstr>
      <vt:lpstr>Recap of Class03, Quiz3</vt:lpstr>
      <vt:lpstr>Review and Expand on Ideas Covered </vt:lpstr>
      <vt:lpstr>Data Partitioning</vt:lpstr>
      <vt:lpstr>Data Partitioning</vt:lpstr>
      <vt:lpstr>Data Split Ratio</vt:lpstr>
      <vt:lpstr>Model Complexity</vt:lpstr>
      <vt:lpstr>Sample Size</vt:lpstr>
      <vt:lpstr>Levels of Measures in Data</vt:lpstr>
      <vt:lpstr>Nominal Data</vt:lpstr>
      <vt:lpstr>Ordinal Data</vt:lpstr>
      <vt:lpstr>Interval Data</vt:lpstr>
      <vt:lpstr>Ratio Data</vt:lpstr>
      <vt:lpstr>From machine learning perspective…</vt:lpstr>
      <vt:lpstr>Difference Between One-Hot and Dummy Encoding</vt:lpstr>
      <vt:lpstr>What about ordered categories?</vt:lpstr>
      <vt:lpstr>Addressing Data Imbalance</vt:lpstr>
      <vt:lpstr>Imbalance Data</vt:lpstr>
      <vt:lpstr>Decision Trees and Pruning</vt:lpstr>
      <vt:lpstr>Decision Tree</vt:lpstr>
      <vt:lpstr>Decision Tree</vt:lpstr>
      <vt:lpstr>Decision Tree</vt:lpstr>
      <vt:lpstr>How are decision trees used for classiﬁcation?</vt:lpstr>
      <vt:lpstr>How to Use the Decision Tree?</vt:lpstr>
      <vt:lpstr>How to Use the Decision Tree?</vt:lpstr>
      <vt:lpstr>How to Use the Decision Tree?</vt:lpstr>
      <vt:lpstr>How to Use the Decision Tree?</vt:lpstr>
      <vt:lpstr>How to Use the Decision Tree?</vt:lpstr>
      <vt:lpstr>How to Use the Decision Tree?</vt:lpstr>
      <vt:lpstr>Question</vt:lpstr>
      <vt:lpstr>Answer</vt:lpstr>
      <vt:lpstr>How to create/build decision tree</vt:lpstr>
      <vt:lpstr>Building tree</vt:lpstr>
      <vt:lpstr>Building tree</vt:lpstr>
      <vt:lpstr>Information gain as means of selecting nodes</vt:lpstr>
      <vt:lpstr>How we quantify information gain?</vt:lpstr>
      <vt:lpstr>Two common measures</vt:lpstr>
      <vt:lpstr>Using Gini Index</vt:lpstr>
      <vt:lpstr>Using Gini Index</vt:lpstr>
      <vt:lpstr>Select node with greatest gain</vt:lpstr>
      <vt:lpstr>Two common measures</vt:lpstr>
      <vt:lpstr>Using Entropy Loss</vt:lpstr>
      <vt:lpstr>Using Entropy Loss</vt:lpstr>
      <vt:lpstr>Select node with greatest Entropy loss</vt:lpstr>
      <vt:lpstr>“Recursive” Keep going until we either get a perfect fit, or we run out of features</vt:lpstr>
      <vt:lpstr>Why use Decision Tree?</vt:lpstr>
      <vt:lpstr>Guarding against Overfitting: Pruning</vt:lpstr>
      <vt:lpstr>Let’s see this in action</vt:lpstr>
      <vt:lpstr>Deliverables this week…</vt:lpstr>
      <vt:lpstr>Due this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Tim Smith</dc:creator>
  <cp:lastModifiedBy>Timothy Smith</cp:lastModifiedBy>
  <cp:revision>260</cp:revision>
  <dcterms:created xsi:type="dcterms:W3CDTF">2019-11-06T18:18:56Z</dcterms:created>
  <dcterms:modified xsi:type="dcterms:W3CDTF">2022-09-19T12:24:59Z</dcterms:modified>
</cp:coreProperties>
</file>